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300" r:id="rId2"/>
    <p:sldId id="331" r:id="rId3"/>
    <p:sldId id="332" r:id="rId4"/>
    <p:sldId id="302" r:id="rId5"/>
    <p:sldId id="322" r:id="rId6"/>
    <p:sldId id="316" r:id="rId7"/>
    <p:sldId id="333" r:id="rId8"/>
    <p:sldId id="315" r:id="rId9"/>
    <p:sldId id="334" r:id="rId10"/>
    <p:sldId id="337" r:id="rId11"/>
    <p:sldId id="338" r:id="rId12"/>
    <p:sldId id="336" r:id="rId13"/>
    <p:sldId id="335" r:id="rId14"/>
    <p:sldId id="339" r:id="rId15"/>
    <p:sldId id="313" r:id="rId16"/>
  </p:sldIdLst>
  <p:sldSz cx="9144000" cy="6858000" type="screen4x3"/>
  <p:notesSz cx="6858000" cy="9296400"/>
  <p:custDataLst>
    <p:tags r:id="rId19"/>
  </p:custDataLst>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43882"/>
    <a:srgbClr val="852E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81929" autoAdjust="0"/>
  </p:normalViewPr>
  <p:slideViewPr>
    <p:cSldViewPr>
      <p:cViewPr varScale="1">
        <p:scale>
          <a:sx n="109" d="100"/>
          <a:sy n="109" d="100"/>
        </p:scale>
        <p:origin x="-184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098" cy="465743"/>
          </a:xfrm>
          <a:prstGeom prst="rect">
            <a:avLst/>
          </a:prstGeom>
        </p:spPr>
        <p:txBody>
          <a:bodyPr vert="horz" lIns="87316" tIns="43658" rIns="87316" bIns="43658" rtlCol="0"/>
          <a:lstStyle>
            <a:lvl1pPr algn="l">
              <a:defRPr sz="1100"/>
            </a:lvl1pPr>
          </a:lstStyle>
          <a:p>
            <a:endParaRPr lang="en-US"/>
          </a:p>
        </p:txBody>
      </p:sp>
      <p:sp>
        <p:nvSpPr>
          <p:cNvPr id="3" name="Date Placeholder 2"/>
          <p:cNvSpPr>
            <a:spLocks noGrp="1"/>
          </p:cNvSpPr>
          <p:nvPr>
            <p:ph type="dt" sz="quarter" idx="1"/>
          </p:nvPr>
        </p:nvSpPr>
        <p:spPr>
          <a:xfrm>
            <a:off x="3884414" y="0"/>
            <a:ext cx="2972098" cy="465743"/>
          </a:xfrm>
          <a:prstGeom prst="rect">
            <a:avLst/>
          </a:prstGeom>
        </p:spPr>
        <p:txBody>
          <a:bodyPr vert="horz" lIns="87316" tIns="43658" rIns="87316" bIns="43658" rtlCol="0"/>
          <a:lstStyle>
            <a:lvl1pPr algn="r">
              <a:defRPr sz="1100"/>
            </a:lvl1pPr>
          </a:lstStyle>
          <a:p>
            <a:fld id="{944B8630-83E7-4FEC-B922-8E9E101780FB}" type="datetimeFigureOut">
              <a:rPr lang="en-US" smtClean="0"/>
              <a:t>8/6/2017</a:t>
            </a:fld>
            <a:endParaRPr lang="en-US"/>
          </a:p>
        </p:txBody>
      </p:sp>
      <p:sp>
        <p:nvSpPr>
          <p:cNvPr id="4" name="Footer Placeholder 3"/>
          <p:cNvSpPr>
            <a:spLocks noGrp="1"/>
          </p:cNvSpPr>
          <p:nvPr>
            <p:ph type="ftr" sz="quarter" idx="2"/>
          </p:nvPr>
        </p:nvSpPr>
        <p:spPr>
          <a:xfrm>
            <a:off x="0" y="8830658"/>
            <a:ext cx="2972098" cy="465742"/>
          </a:xfrm>
          <a:prstGeom prst="rect">
            <a:avLst/>
          </a:prstGeom>
        </p:spPr>
        <p:txBody>
          <a:bodyPr vert="horz" lIns="87316" tIns="43658" rIns="87316" bIns="43658" rtlCol="0" anchor="b"/>
          <a:lstStyle>
            <a:lvl1pPr algn="l">
              <a:defRPr sz="1100"/>
            </a:lvl1pPr>
          </a:lstStyle>
          <a:p>
            <a:endParaRPr lang="en-US"/>
          </a:p>
        </p:txBody>
      </p:sp>
      <p:sp>
        <p:nvSpPr>
          <p:cNvPr id="5" name="Slide Number Placeholder 4"/>
          <p:cNvSpPr>
            <a:spLocks noGrp="1"/>
          </p:cNvSpPr>
          <p:nvPr>
            <p:ph type="sldNum" sz="quarter" idx="3"/>
          </p:nvPr>
        </p:nvSpPr>
        <p:spPr>
          <a:xfrm>
            <a:off x="3884414" y="8830658"/>
            <a:ext cx="2972098" cy="465742"/>
          </a:xfrm>
          <a:prstGeom prst="rect">
            <a:avLst/>
          </a:prstGeom>
        </p:spPr>
        <p:txBody>
          <a:bodyPr vert="horz" lIns="87316" tIns="43658" rIns="87316" bIns="43658" rtlCol="0" anchor="b"/>
          <a:lstStyle>
            <a:lvl1pPr algn="r">
              <a:defRPr sz="1100"/>
            </a:lvl1pPr>
          </a:lstStyle>
          <a:p>
            <a:fld id="{59F21A9D-C9DA-420B-882E-E69E160E738A}" type="slidenum">
              <a:rPr lang="en-US" smtClean="0"/>
              <a:t>‹#›</a:t>
            </a:fld>
            <a:endParaRPr lang="en-US"/>
          </a:p>
        </p:txBody>
      </p:sp>
    </p:spTree>
    <p:extLst>
      <p:ext uri="{BB962C8B-B14F-4D97-AF65-F5344CB8AC3E}">
        <p14:creationId xmlns:p14="http://schemas.microsoft.com/office/powerpoint/2010/main" val="1895326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eaLnBrk="0" hangingPunct="0">
              <a:defRPr sz="1200">
                <a:latin typeface="Arial" charset="0"/>
                <a:ea typeface="ヒラギノ角ゴ Pro W3" pitchFamily="1" charset="-128"/>
                <a:cs typeface="+mn-cs"/>
              </a:defRPr>
            </a:lvl1pPr>
          </a:lstStyle>
          <a:p>
            <a:pPr>
              <a:defRPr/>
            </a:pPr>
            <a:endParaRPr lang="en-US"/>
          </a:p>
        </p:txBody>
      </p:sp>
      <p:sp>
        <p:nvSpPr>
          <p:cNvPr id="17411"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algn="r" eaLnBrk="0" hangingPunct="0">
              <a:defRPr sz="1200">
                <a:latin typeface="Arial" charset="0"/>
                <a:ea typeface="ヒラギノ角ゴ Pro W3" pitchFamily="1" charset="-128"/>
                <a:cs typeface="+mn-cs"/>
              </a:defRPr>
            </a:lvl1pPr>
          </a:lstStyle>
          <a:p>
            <a:pPr>
              <a:defRPr/>
            </a:pPr>
            <a:fld id="{7124014F-9086-453E-8503-C3EE239723D3}" type="datetimeFigureOut">
              <a:rPr lang="en-US"/>
              <a:pPr>
                <a:defRPr/>
              </a:pPr>
              <a:t>8/6/2017</a:t>
            </a:fld>
            <a:endParaRPr lang="en-US"/>
          </a:p>
        </p:txBody>
      </p:sp>
      <p:sp>
        <p:nvSpPr>
          <p:cNvPr id="13316" name="Rectangle 4"/>
          <p:cNvSpPr>
            <a:spLocks noGrp="1" noRot="1" noChangeAspect="1" noChangeArrowheads="1" noTextEdit="1"/>
          </p:cNvSpPr>
          <p:nvPr>
            <p:ph type="sldImg" idx="2"/>
          </p:nvPr>
        </p:nvSpPr>
        <p:spPr bwMode="auto">
          <a:xfrm>
            <a:off x="1106488" y="698500"/>
            <a:ext cx="4646612"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685800" y="4415790"/>
            <a:ext cx="5486400" cy="4183380"/>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8829967"/>
            <a:ext cx="2971800" cy="464820"/>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eaLnBrk="0" hangingPunct="0">
              <a:defRPr sz="1200">
                <a:latin typeface="Arial" charset="0"/>
                <a:ea typeface="ヒラギノ角ゴ Pro W3" pitchFamily="1" charset="-128"/>
                <a:cs typeface="+mn-cs"/>
              </a:defRPr>
            </a:lvl1pPr>
          </a:lstStyle>
          <a:p>
            <a:pPr>
              <a:defRPr/>
            </a:pPr>
            <a:endParaRPr lang="en-US"/>
          </a:p>
        </p:txBody>
      </p:sp>
      <p:sp>
        <p:nvSpPr>
          <p:cNvPr id="17415" name="Rectangle 7"/>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algn="r" eaLnBrk="0" hangingPunct="0">
              <a:defRPr sz="1200"/>
            </a:lvl1pPr>
          </a:lstStyle>
          <a:p>
            <a:fld id="{0B9DF7D7-6D1A-4B5B-BE1D-3D8E108C0B27}" type="slidenum">
              <a:rPr lang="en-US" altLang="en-US"/>
              <a:pPr/>
              <a:t>‹#›</a:t>
            </a:fld>
            <a:endParaRPr lang="en-US" altLang="en-US"/>
          </a:p>
        </p:txBody>
      </p:sp>
    </p:spTree>
    <p:extLst>
      <p:ext uri="{BB962C8B-B14F-4D97-AF65-F5344CB8AC3E}">
        <p14:creationId xmlns:p14="http://schemas.microsoft.com/office/powerpoint/2010/main" val="186311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this series</a:t>
            </a:r>
            <a:r>
              <a:rPr lang="en-US" baseline="0" dirty="0"/>
              <a:t> of presentations on LXI.  </a:t>
            </a:r>
          </a:p>
          <a:p>
            <a:endParaRPr lang="en-US" baseline="0" dirty="0"/>
          </a:p>
          <a:p>
            <a:pPr defTabSz="873161">
              <a:defRPr/>
            </a:pPr>
            <a:r>
              <a:rPr lang="en-US" baseline="0" dirty="0" smtClean="0"/>
              <a:t>This </a:t>
            </a:r>
            <a:r>
              <a:rPr lang="en-US" baseline="0" dirty="0"/>
              <a:t>presentation will focus on various applications of Test Systems that use LXI Devices.  There are core features that all LXI Devices have in common that enhance building a test system, but there are also unique extended functions available in LXI that can address tough measurement applications.  </a:t>
            </a:r>
          </a:p>
          <a:p>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1</a:t>
            </a:fld>
            <a:endParaRPr lang="en-US" altLang="en-US"/>
          </a:p>
        </p:txBody>
      </p:sp>
    </p:spTree>
    <p:extLst>
      <p:ext uri="{BB962C8B-B14F-4D97-AF65-F5344CB8AC3E}">
        <p14:creationId xmlns:p14="http://schemas.microsoft.com/office/powerpoint/2010/main" val="144505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Wind tunnel facilities provide the equipment and expertise to develop and conduct tests used to characterize the aerodynamic and propulsion parameters of aircraft and vehicles. </a:t>
            </a:r>
          </a:p>
          <a:p>
            <a:endParaRPr lang="en-US" sz="1100" dirty="0"/>
          </a:p>
          <a:p>
            <a:r>
              <a:rPr lang="en-US" dirty="0"/>
              <a:t>The heart of the wind tunnel is used to perform a variety of tests including force tests, pressure tests, and airflow pattern measurements. These types of tests require large data collection and high speeds to capture performance data.</a:t>
            </a:r>
            <a:r>
              <a:rPr lang="en-US" baseline="0" dirty="0"/>
              <a:t>  To reduce measurement signal connection lengths and those types of issues, the measurement devices are often installed as close as possible to the DUT…but far away from the control room.</a:t>
            </a:r>
          </a:p>
          <a:p>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10</a:t>
            </a:fld>
            <a:endParaRPr lang="en-US" altLang="en-US"/>
          </a:p>
        </p:txBody>
      </p:sp>
    </p:spTree>
    <p:extLst>
      <p:ext uri="{BB962C8B-B14F-4D97-AF65-F5344CB8AC3E}">
        <p14:creationId xmlns:p14="http://schemas.microsoft.com/office/powerpoint/2010/main" val="2891191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dedicated subnets for LXI-based DAQ applications guarantees the availability of network bandwidth for continuous data streaming and easy scalability. Configuration is accomplished via a built-in standardized web interface for each LXI</a:t>
            </a:r>
            <a:r>
              <a:rPr lang="en-US" baseline="0" dirty="0"/>
              <a:t> Device</a:t>
            </a:r>
            <a:r>
              <a:rPr lang="en-US" dirty="0"/>
              <a:t>. This remote-access capability is suitable for wind tunnel testing where test engineers can access acquired data from any location.</a:t>
            </a:r>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11</a:t>
            </a:fld>
            <a:endParaRPr lang="en-US" altLang="en-US"/>
          </a:p>
        </p:txBody>
      </p:sp>
    </p:spTree>
    <p:extLst>
      <p:ext uri="{BB962C8B-B14F-4D97-AF65-F5344CB8AC3E}">
        <p14:creationId xmlns:p14="http://schemas.microsoft.com/office/powerpoint/2010/main" val="2891191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In this Long Distance Application, it is possible to measure group delay on a transmission system by means of two LXI-based network analyzers, one at the transmitting end and the other at the receiving end, that communicate with one another using LAN messages from 100 to 200 meters apart. The LXI network analyzers are connected to one another via a LAN router with an integrated DHCP server that assigns the IP addresses to the devices. Alternatively, the devices can use fixed IP addresses.</a:t>
            </a:r>
          </a:p>
          <a:p>
            <a:endParaRPr lang="en-US" sz="1100" dirty="0"/>
          </a:p>
          <a:p>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12</a:t>
            </a:fld>
            <a:endParaRPr lang="en-US" altLang="en-US"/>
          </a:p>
        </p:txBody>
      </p:sp>
    </p:spTree>
    <p:extLst>
      <p:ext uri="{BB962C8B-B14F-4D97-AF65-F5344CB8AC3E}">
        <p14:creationId xmlns:p14="http://schemas.microsoft.com/office/powerpoint/2010/main" val="2891191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Satellites are involved in a wide range of applications including scientific research, weather prediction, navigation, and military/aerospace. The greatest numbers of satellites that orbit the earth today are used for communications, enabling people across the globe to communicate with one another. In fact, more than half of the satellites in space are used for telecommunications. Beyond telecommunications, satellite communications are intrinsically tied to almost every aspect of our daily lives whether we realize it or not.</a:t>
            </a:r>
          </a:p>
          <a:p>
            <a:pPr defTabSz="873161">
              <a:defRPr/>
            </a:pPr>
            <a:endParaRPr lang="en-US" sz="1100" dirty="0"/>
          </a:p>
          <a:p>
            <a:pPr defTabSz="873161">
              <a:defRPr/>
            </a:pPr>
            <a:r>
              <a:rPr lang="en-US" sz="1100" dirty="0"/>
              <a:t>The LXI Clock Synchronization extended function inherits IEEE 1588-2008 Precision Time Protocol used to synchronize real-time clocks with sub-microsecond accuracy in devices of a networked distributed system. This allows common timer events to be tied to absolute times for very precise triggering and synchronization and enables the correlation between instruments to aid monitoring and debugging. </a:t>
            </a:r>
          </a:p>
          <a:p>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13</a:t>
            </a:fld>
            <a:endParaRPr lang="en-US" altLang="en-US"/>
          </a:p>
        </p:txBody>
      </p:sp>
    </p:spTree>
    <p:extLst>
      <p:ext uri="{BB962C8B-B14F-4D97-AF65-F5344CB8AC3E}">
        <p14:creationId xmlns:p14="http://schemas.microsoft.com/office/powerpoint/2010/main" val="2891191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Companies such as VTI Instruments</a:t>
            </a:r>
            <a:r>
              <a:rPr lang="en-US" baseline="0" dirty="0"/>
              <a:t> and </a:t>
            </a:r>
            <a:r>
              <a:rPr lang="en-US" dirty="0"/>
              <a:t>Pickering Interfaces provide LXI Bridges</a:t>
            </a:r>
            <a:r>
              <a:rPr lang="en-US" baseline="0" dirty="0"/>
              <a:t> that enable the re-use of expensive modules to be deployed to new test systems.</a:t>
            </a:r>
          </a:p>
          <a:p>
            <a:endParaRPr lang="en-US" baseline="0" dirty="0"/>
          </a:p>
          <a:p>
            <a:r>
              <a:rPr lang="en-US" sz="1100" dirty="0"/>
              <a:t>The LXI chassis has an embedded controller that requires access to source code for the modules supported, which are often restricted to the company’s modules. The same controller gives the user a barrier between the modules and the test system computer that provides all the features of Ethernet connectivity, including web-based management of the modules.  In this case, the LXI Bridge device permits cycling power of the chassis without having to cycle power of the test system computer.</a:t>
            </a:r>
          </a:p>
          <a:p>
            <a:endParaRPr lang="en-US" sz="1100" dirty="0"/>
          </a:p>
          <a:p>
            <a:r>
              <a:rPr lang="en-US" sz="1100" dirty="0"/>
              <a:t>This LXI chassis now becomes just another component in a hybrid test system that can contain USB, GPIB, and LXI devices, similar to our first test system example.</a:t>
            </a:r>
          </a:p>
          <a:p>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14</a:t>
            </a:fld>
            <a:endParaRPr lang="en-US" altLang="en-US"/>
          </a:p>
        </p:txBody>
      </p:sp>
    </p:spTree>
    <p:extLst>
      <p:ext uri="{BB962C8B-B14F-4D97-AF65-F5344CB8AC3E}">
        <p14:creationId xmlns:p14="http://schemas.microsoft.com/office/powerpoint/2010/main" val="2891191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learned a lot about using</a:t>
            </a:r>
            <a:r>
              <a:rPr lang="en-US" baseline="0" dirty="0"/>
              <a:t> LXI Devices to create various test systems.  You can learn much more detail accessing some of the same-named documents on the LXI Consortium website.  </a:t>
            </a:r>
          </a:p>
          <a:p>
            <a:endParaRPr lang="en-US" baseline="0" dirty="0"/>
          </a:p>
          <a:p>
            <a:r>
              <a:rPr lang="en-US" baseline="0" dirty="0"/>
              <a:t>Thank you for your time.</a:t>
            </a:r>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15</a:t>
            </a:fld>
            <a:endParaRPr lang="en-US" altLang="en-US"/>
          </a:p>
        </p:txBody>
      </p:sp>
    </p:spTree>
    <p:extLst>
      <p:ext uri="{BB962C8B-B14F-4D97-AF65-F5344CB8AC3E}">
        <p14:creationId xmlns:p14="http://schemas.microsoft.com/office/powerpoint/2010/main" val="3271169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 of this presentation were taken from the LXI Consortium document Test Systems Using LXI.  That document can be found on the LXI Consortium web site</a:t>
            </a:r>
            <a:r>
              <a:rPr lang="en-US" baseline="0" dirty="0"/>
              <a:t> and provides much more detailed information about various LXI Devices and how they  can address almost any type of measurement application.</a:t>
            </a:r>
          </a:p>
          <a:p>
            <a:endParaRPr lang="en-US" baseline="0" dirty="0"/>
          </a:p>
          <a:p>
            <a:r>
              <a:rPr lang="en-US" baseline="0" dirty="0"/>
              <a:t>The last slide in this presentation gives you a specific URL to locate this and other LXI documents.</a:t>
            </a:r>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2</a:t>
            </a:fld>
            <a:endParaRPr lang="en-US" altLang="en-US"/>
          </a:p>
        </p:txBody>
      </p:sp>
    </p:spTree>
    <p:extLst>
      <p:ext uri="{BB962C8B-B14F-4D97-AF65-F5344CB8AC3E}">
        <p14:creationId xmlns:p14="http://schemas.microsoft.com/office/powerpoint/2010/main" val="144505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LAN Connectivity is common, fast, inexpensive, and reliable…all features you want in a test system.  However, adding LAN to an instrument does not mean all devices work the same when connecting to LAN.</a:t>
            </a:r>
          </a:p>
          <a:p>
            <a:endParaRPr lang="en-US" sz="1100" dirty="0"/>
          </a:p>
          <a:p>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3</a:t>
            </a:fld>
            <a:endParaRPr lang="en-US" altLang="en-US"/>
          </a:p>
        </p:txBody>
      </p:sp>
    </p:spTree>
    <p:extLst>
      <p:ext uri="{BB962C8B-B14F-4D97-AF65-F5344CB8AC3E}">
        <p14:creationId xmlns:p14="http://schemas.microsoft.com/office/powerpoint/2010/main" val="2891191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3161">
              <a:defRPr/>
            </a:pPr>
            <a:r>
              <a:rPr lang="en-US" sz="1100" dirty="0"/>
              <a:t>LXI (LAN </a:t>
            </a:r>
            <a:r>
              <a:rPr lang="en-US" sz="1100" dirty="0" err="1"/>
              <a:t>eXtensions</a:t>
            </a:r>
            <a:r>
              <a:rPr lang="en-US" sz="1100" dirty="0"/>
              <a:t> for Instrumentation)  is the standard for Ethernet control of instrumentation in the test and measurement industry.</a:t>
            </a:r>
          </a:p>
          <a:p>
            <a:pPr defTabSz="873161">
              <a:defRPr/>
            </a:pPr>
            <a:endParaRPr lang="en-US" sz="1100" dirty="0"/>
          </a:p>
          <a:p>
            <a:pPr defTabSz="873161">
              <a:defRPr/>
            </a:pPr>
            <a:r>
              <a:rPr lang="en-US" sz="1100" dirty="0"/>
              <a:t>Prior to this standard there were LAN-based instruments, but there were almost as many different ways of configuring these devices as there were products.  With the LXI Standard, all devices behave the same when connecting to LAN, they all come with easy to use IVI Drivers, example programming, and most have added Web Pages for monitoring and controlling functionality. ..and there are more than 3600 products in over 50 different product families. </a:t>
            </a:r>
          </a:p>
          <a:p>
            <a:pPr defTabSz="873161">
              <a:defRPr/>
            </a:pPr>
            <a:endParaRPr lang="en-US" sz="1100" dirty="0"/>
          </a:p>
          <a:p>
            <a:r>
              <a:rPr lang="en-US" sz="1100" dirty="0"/>
              <a:t>LXI is particularly favored by the aerospace/defense industry where strict adherence to standards and compliance is a necessity. </a:t>
            </a:r>
          </a:p>
          <a:p>
            <a:endParaRPr lang="en-US" sz="1100" dirty="0"/>
          </a:p>
          <a:p>
            <a:r>
              <a:rPr lang="en-US" sz="1100" dirty="0"/>
              <a:t>By standardizing and extending the LAN to instrumentation support, LXI simplifies the use of Ethernet for test systems, providing a low-cost, cross-platform computer interface that can be controlled at any distance.</a:t>
            </a:r>
          </a:p>
          <a:p>
            <a:endParaRPr lang="en-US" sz="1100" dirty="0"/>
          </a:p>
          <a:p>
            <a:endParaRPr lang="en-US" sz="1100" dirty="0"/>
          </a:p>
          <a:p>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4</a:t>
            </a:fld>
            <a:endParaRPr lang="en-US" altLang="en-US"/>
          </a:p>
        </p:txBody>
      </p:sp>
    </p:spTree>
    <p:extLst>
      <p:ext uri="{BB962C8B-B14F-4D97-AF65-F5344CB8AC3E}">
        <p14:creationId xmlns:p14="http://schemas.microsoft.com/office/powerpoint/2010/main" val="2891191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test</a:t>
            </a:r>
            <a:r>
              <a:rPr lang="en-US" baseline="0" dirty="0"/>
              <a:t> system engineer, it is usually inconvenient and uncomfortable to work next to the test system.  You want the comfort of a quiet office environment to develop your test programs, and you may be supporting a test system not even in your facility.</a:t>
            </a:r>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5</a:t>
            </a:fld>
            <a:endParaRPr lang="en-US" altLang="en-US"/>
          </a:p>
        </p:txBody>
      </p:sp>
    </p:spTree>
    <p:extLst>
      <p:ext uri="{BB962C8B-B14F-4D97-AF65-F5344CB8AC3E}">
        <p14:creationId xmlns:p14="http://schemas.microsoft.com/office/powerpoint/2010/main" val="2891191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Test Systems covered in this presentation all benefit the Test System Engineer by providing built-in Web Servers.  This enhances productivity, since the test developer can see what is happening as the test program is implemented.  And, if something stops working properly, visibility into switching and instrument configuration can quickly identify issues.</a:t>
            </a:r>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6</a:t>
            </a:fld>
            <a:endParaRPr lang="en-US" altLang="en-US"/>
          </a:p>
        </p:txBody>
      </p:sp>
    </p:spTree>
    <p:extLst>
      <p:ext uri="{BB962C8B-B14F-4D97-AF65-F5344CB8AC3E}">
        <p14:creationId xmlns:p14="http://schemas.microsoft.com/office/powerpoint/2010/main" val="2891191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Here are the Test Systems covered in this presentation.  Just from these images you can determine that LXI covers not only proprietary implementations for signal generation, signal measurement, and switching, but you will note the presence of VXI and PXI modules through the use of LXI Bridges</a:t>
            </a:r>
          </a:p>
          <a:p>
            <a:endParaRPr lang="en-US" sz="1100" dirty="0"/>
          </a:p>
          <a:p>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7</a:t>
            </a:fld>
            <a:endParaRPr lang="en-US" altLang="en-US"/>
          </a:p>
        </p:txBody>
      </p:sp>
    </p:spTree>
    <p:extLst>
      <p:ext uri="{BB962C8B-B14F-4D97-AF65-F5344CB8AC3E}">
        <p14:creationId xmlns:p14="http://schemas.microsoft.com/office/powerpoint/2010/main" val="2891191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3161">
              <a:defRPr/>
            </a:pPr>
            <a:r>
              <a:rPr lang="en-US" sz="1100" dirty="0"/>
              <a:t>This test system has a wide variety of instrumentation used to test various PXIe modules.  The PXIe modules operate from DC to multi-gigahertz and must have each of their key specifications verified during production. This requires precision switching and precision instrumentation from DC to multi-gigahertz.  Accuracy of a PXIe module requires the measurement or stimulus instruments have greater accuracy.  This often dictates stand-alone products with lots of space for isolation of signals and their own power generation.  This particular system also has electronic loads for testing module power supplies, which requires significant power dissipation and dictates a stand-alone solution. The combination of measurement needs has resulted in a hybrid system where there is one USB and two GPIB devices, with the rest all LXI.</a:t>
            </a:r>
          </a:p>
          <a:p>
            <a:endParaRPr lang="en-US" baseline="0" dirty="0"/>
          </a:p>
          <a:p>
            <a:r>
              <a:rPr lang="en-US" sz="1100" dirty="0"/>
              <a:t>The test system utilizes an embedded computer in the PXIe mainframe, which controls all instrumentation in addition to controlling the PXIe modules, using IVI Drivers and sometimes direct control using the SCPI language.  Each LXI Device connects to a multiport LAN Switch, which then connects to one of two LAN ports on the embedded computer.  The other LAN port connects to the corporate LAN giving remote access to the test developers.  This configuration was specifically chosen since there are three such systems located in geographically different locations, 1000’s of kilometers apart, and regular updates to tests and issue resolution can be performed remotely.</a:t>
            </a:r>
            <a:endParaRPr lang="en-US" baseline="0" dirty="0"/>
          </a:p>
          <a:p>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8</a:t>
            </a:fld>
            <a:endParaRPr lang="en-US" altLang="en-US"/>
          </a:p>
        </p:txBody>
      </p:sp>
    </p:spTree>
    <p:extLst>
      <p:ext uri="{BB962C8B-B14F-4D97-AF65-F5344CB8AC3E}">
        <p14:creationId xmlns:p14="http://schemas.microsoft.com/office/powerpoint/2010/main" val="2891191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 Test</a:t>
            </a:r>
            <a:r>
              <a:rPr lang="en-US" baseline="0" dirty="0"/>
              <a:t> System full of various signal generation, measurement, and switching products, you need a way to see what is going on…especially if you are trouble-shooting remotely.</a:t>
            </a:r>
          </a:p>
          <a:p>
            <a:endParaRPr lang="en-US" dirty="0"/>
          </a:p>
          <a:p>
            <a:r>
              <a:rPr lang="en-US" dirty="0"/>
              <a:t>It is a common solution to Remote</a:t>
            </a:r>
            <a:r>
              <a:rPr lang="en-US" baseline="0" dirty="0"/>
              <a:t> Login to your test system…nothing special about that.  But, with LXI Devices, that remote connection then provides Web Page access to the various measurement and control devices.  For example, a test is failing, so you step through the test program looking at the result on the Scope Web page.  Hmmm…not right…so, you check the switch path using the Switch Web Page.  Ah…wrong combination of switches…problem solved!  And, it was all identified remotely.</a:t>
            </a:r>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9</a:t>
            </a:fld>
            <a:endParaRPr lang="en-US" altLang="en-US"/>
          </a:p>
        </p:txBody>
      </p:sp>
    </p:spTree>
    <p:extLst>
      <p:ext uri="{BB962C8B-B14F-4D97-AF65-F5344CB8AC3E}">
        <p14:creationId xmlns:p14="http://schemas.microsoft.com/office/powerpoint/2010/main" val="2891191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LXI_CoverTempla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userDrawn="1"/>
        </p:nvSpPr>
        <p:spPr bwMode="auto">
          <a:xfrm>
            <a:off x="6248400" y="6172200"/>
            <a:ext cx="2133600" cy="244475"/>
          </a:xfrm>
          <a:prstGeom prst="rect">
            <a:avLst/>
          </a:prstGeom>
          <a:noFill/>
          <a:ln w="9525">
            <a:noFill/>
            <a:miter lim="800000"/>
            <a:headEnd/>
            <a:tailEnd/>
          </a:ln>
        </p:spPr>
        <p:txBody>
          <a:bodyPr lIns="0" tIns="0" rIns="0" bIns="0">
            <a:spAutoFit/>
          </a:bodyPr>
          <a:lstStyle/>
          <a:p>
            <a:pPr algn="ctr" eaLnBrk="0" hangingPunct="0">
              <a:spcBef>
                <a:spcPct val="50000"/>
              </a:spcBef>
              <a:defRPr/>
            </a:pPr>
            <a:r>
              <a:rPr lang="en-US" sz="1600" i="1">
                <a:solidFill>
                  <a:srgbClr val="343882"/>
                </a:solidFill>
                <a:latin typeface="Arial Narrow" pitchFamily="34" charset="0"/>
                <a:ea typeface="ヒラギノ角ゴ Pro W3" pitchFamily="1" charset="-128"/>
                <a:cs typeface="+mn-cs"/>
              </a:rPr>
              <a:t>www.lxistandard.org</a:t>
            </a:r>
          </a:p>
        </p:txBody>
      </p:sp>
      <p:sp>
        <p:nvSpPr>
          <p:cNvPr id="3074" name="Rectangle 2"/>
          <p:cNvSpPr>
            <a:spLocks noGrp="1" noChangeArrowheads="1"/>
          </p:cNvSpPr>
          <p:nvPr>
            <p:ph type="ctrTitle"/>
          </p:nvPr>
        </p:nvSpPr>
        <p:spPr>
          <a:xfrm>
            <a:off x="914400" y="2743200"/>
            <a:ext cx="4876800" cy="1676400"/>
          </a:xfrm>
        </p:spPr>
        <p:txBody>
          <a:bodyPr lIns="0" tIns="0" rIns="0" bIns="0"/>
          <a:lstStyle>
            <a:lvl1pPr>
              <a:defRPr/>
            </a:lvl1pPr>
          </a:lstStyle>
          <a:p>
            <a:r>
              <a:rPr lang="en-US"/>
              <a:t>Click to edit Master title style</a:t>
            </a:r>
          </a:p>
        </p:txBody>
      </p:sp>
      <p:sp>
        <p:nvSpPr>
          <p:cNvPr id="3075" name="Rectangle 3"/>
          <p:cNvSpPr>
            <a:spLocks noGrp="1" noChangeArrowheads="1"/>
          </p:cNvSpPr>
          <p:nvPr>
            <p:ph type="subTitle" idx="1"/>
          </p:nvPr>
        </p:nvSpPr>
        <p:spPr>
          <a:xfrm>
            <a:off x="914400" y="4495800"/>
            <a:ext cx="4724400" cy="1752600"/>
          </a:xfrm>
        </p:spPr>
        <p:txBody>
          <a:bodyPr/>
          <a:lstStyle>
            <a:lvl1pPr marL="0" indent="0">
              <a:buFontTx/>
              <a:buNone/>
              <a:defRPr/>
            </a:lvl1pPr>
          </a:lstStyle>
          <a:p>
            <a:r>
              <a:rPr lang="en-US"/>
              <a:t>Click to edit Master subtitle style</a:t>
            </a:r>
          </a:p>
        </p:txBody>
      </p:sp>
    </p:spTree>
    <p:extLst>
      <p:ext uri="{BB962C8B-B14F-4D97-AF65-F5344CB8AC3E}">
        <p14:creationId xmlns:p14="http://schemas.microsoft.com/office/powerpoint/2010/main" val="248006651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927562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609600"/>
            <a:ext cx="20574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60198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379446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082703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1159933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358631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712309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97588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432433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213530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4700933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178" name="Picture 7" descr="LXI_PageTemplat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2"/>
          <p:cNvSpPr>
            <a:spLocks noGrp="1" noChangeArrowheads="1"/>
          </p:cNvSpPr>
          <p:nvPr>
            <p:ph type="title"/>
          </p:nvPr>
        </p:nvSpPr>
        <p:spPr bwMode="auto">
          <a:xfrm>
            <a:off x="685800" y="609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0180"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2" name="Text Box 8"/>
          <p:cNvSpPr txBox="1">
            <a:spLocks noChangeArrowheads="1"/>
          </p:cNvSpPr>
          <p:nvPr userDrawn="1"/>
        </p:nvSpPr>
        <p:spPr bwMode="auto">
          <a:xfrm>
            <a:off x="685800" y="6618288"/>
            <a:ext cx="2133600" cy="152400"/>
          </a:xfrm>
          <a:prstGeom prst="rect">
            <a:avLst/>
          </a:prstGeom>
          <a:noFill/>
          <a:ln w="9525">
            <a:noFill/>
            <a:miter lim="800000"/>
            <a:headEnd/>
            <a:tailEnd/>
          </a:ln>
        </p:spPr>
        <p:txBody>
          <a:bodyPr lIns="0" tIns="0" rIns="0" bIns="0">
            <a:spAutoFit/>
          </a:bodyPr>
          <a:lstStyle/>
          <a:p>
            <a:pPr eaLnBrk="0" hangingPunct="0">
              <a:spcBef>
                <a:spcPct val="50000"/>
              </a:spcBef>
              <a:defRPr/>
            </a:pPr>
            <a:r>
              <a:rPr lang="en-US" sz="1000" i="1">
                <a:solidFill>
                  <a:srgbClr val="343882"/>
                </a:solidFill>
                <a:latin typeface="Arial Narrow Bold" pitchFamily="1" charset="0"/>
                <a:ea typeface="ヒラギノ角ゴ Pro W3" pitchFamily="1" charset="-128"/>
                <a:cs typeface="+mn-cs"/>
              </a:rPr>
              <a:t>www.lxistandard.org</a:t>
            </a:r>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l" rtl="0" eaLnBrk="0" fontAlgn="base" hangingPunct="0">
        <a:spcBef>
          <a:spcPct val="0"/>
        </a:spcBef>
        <a:spcAft>
          <a:spcPct val="0"/>
        </a:spcAft>
        <a:defRPr sz="4400" b="1">
          <a:solidFill>
            <a:srgbClr val="852E14"/>
          </a:solidFill>
          <a:latin typeface="+mj-lt"/>
          <a:ea typeface="+mj-ea"/>
          <a:cs typeface="ヒラギノ角ゴ Pro W3"/>
        </a:defRPr>
      </a:lvl1pPr>
      <a:lvl2pPr algn="l" rtl="0" eaLnBrk="0" fontAlgn="base" hangingPunct="0">
        <a:spcBef>
          <a:spcPct val="0"/>
        </a:spcBef>
        <a:spcAft>
          <a:spcPct val="0"/>
        </a:spcAft>
        <a:defRPr sz="4400" b="1">
          <a:solidFill>
            <a:srgbClr val="852E14"/>
          </a:solidFill>
          <a:latin typeface="Arial" charset="0"/>
          <a:ea typeface="ヒラギノ角ゴ Pro W3" pitchFamily="1" charset="-128"/>
          <a:cs typeface="ヒラギノ角ゴ Pro W3"/>
        </a:defRPr>
      </a:lvl2pPr>
      <a:lvl3pPr algn="l" rtl="0" eaLnBrk="0" fontAlgn="base" hangingPunct="0">
        <a:spcBef>
          <a:spcPct val="0"/>
        </a:spcBef>
        <a:spcAft>
          <a:spcPct val="0"/>
        </a:spcAft>
        <a:defRPr sz="4400" b="1">
          <a:solidFill>
            <a:srgbClr val="852E14"/>
          </a:solidFill>
          <a:latin typeface="Arial" charset="0"/>
          <a:ea typeface="ヒラギノ角ゴ Pro W3" pitchFamily="1" charset="-128"/>
          <a:cs typeface="ヒラギノ角ゴ Pro W3"/>
        </a:defRPr>
      </a:lvl3pPr>
      <a:lvl4pPr algn="l" rtl="0" eaLnBrk="0" fontAlgn="base" hangingPunct="0">
        <a:spcBef>
          <a:spcPct val="0"/>
        </a:spcBef>
        <a:spcAft>
          <a:spcPct val="0"/>
        </a:spcAft>
        <a:defRPr sz="4400" b="1">
          <a:solidFill>
            <a:srgbClr val="852E14"/>
          </a:solidFill>
          <a:latin typeface="Arial" charset="0"/>
          <a:ea typeface="ヒラギノ角ゴ Pro W3" pitchFamily="1" charset="-128"/>
          <a:cs typeface="ヒラギノ角ゴ Pro W3"/>
        </a:defRPr>
      </a:lvl4pPr>
      <a:lvl5pPr algn="l" rtl="0" eaLnBrk="0" fontAlgn="base" hangingPunct="0">
        <a:spcBef>
          <a:spcPct val="0"/>
        </a:spcBef>
        <a:spcAft>
          <a:spcPct val="0"/>
        </a:spcAft>
        <a:defRPr sz="4400" b="1">
          <a:solidFill>
            <a:srgbClr val="852E14"/>
          </a:solidFill>
          <a:latin typeface="Arial" charset="0"/>
          <a:ea typeface="ヒラギノ角ゴ Pro W3" pitchFamily="1" charset="-128"/>
          <a:cs typeface="ヒラギノ角ゴ Pro W3"/>
        </a:defRPr>
      </a:lvl5pPr>
      <a:lvl6pPr marL="457200" algn="l" rtl="0" fontAlgn="base">
        <a:spcBef>
          <a:spcPct val="0"/>
        </a:spcBef>
        <a:spcAft>
          <a:spcPct val="0"/>
        </a:spcAft>
        <a:defRPr sz="4400" b="1">
          <a:solidFill>
            <a:srgbClr val="852E14"/>
          </a:solidFill>
          <a:latin typeface="Arial" charset="0"/>
          <a:ea typeface="ヒラギノ角ゴ Pro W3" pitchFamily="1" charset="-128"/>
        </a:defRPr>
      </a:lvl6pPr>
      <a:lvl7pPr marL="914400" algn="l" rtl="0" fontAlgn="base">
        <a:spcBef>
          <a:spcPct val="0"/>
        </a:spcBef>
        <a:spcAft>
          <a:spcPct val="0"/>
        </a:spcAft>
        <a:defRPr sz="4400" b="1">
          <a:solidFill>
            <a:srgbClr val="852E14"/>
          </a:solidFill>
          <a:latin typeface="Arial" charset="0"/>
          <a:ea typeface="ヒラギノ角ゴ Pro W3" pitchFamily="1" charset="-128"/>
        </a:defRPr>
      </a:lvl7pPr>
      <a:lvl8pPr marL="1371600" algn="l" rtl="0" fontAlgn="base">
        <a:spcBef>
          <a:spcPct val="0"/>
        </a:spcBef>
        <a:spcAft>
          <a:spcPct val="0"/>
        </a:spcAft>
        <a:defRPr sz="4400" b="1">
          <a:solidFill>
            <a:srgbClr val="852E14"/>
          </a:solidFill>
          <a:latin typeface="Arial" charset="0"/>
          <a:ea typeface="ヒラギノ角ゴ Pro W3" pitchFamily="1" charset="-128"/>
        </a:defRPr>
      </a:lvl8pPr>
      <a:lvl9pPr marL="1828800" algn="l" rtl="0" fontAlgn="base">
        <a:spcBef>
          <a:spcPct val="0"/>
        </a:spcBef>
        <a:spcAft>
          <a:spcPct val="0"/>
        </a:spcAft>
        <a:defRPr sz="4400" b="1">
          <a:solidFill>
            <a:srgbClr val="852E14"/>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lxistandard.org/About/Guides-for-using-LXI.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21"/>
          <p:cNvSpPr>
            <a:spLocks noGrp="1"/>
          </p:cNvSpPr>
          <p:nvPr>
            <p:ph type="ctrTitle"/>
          </p:nvPr>
        </p:nvSpPr>
        <p:spPr>
          <a:xfrm>
            <a:off x="1066800" y="3581400"/>
            <a:ext cx="6934200" cy="1676400"/>
          </a:xfrm>
        </p:spPr>
        <p:txBody>
          <a:bodyPr/>
          <a:lstStyle/>
          <a:p>
            <a:r>
              <a:rPr lang="en-US" altLang="en-US" sz="3200" dirty="0"/>
              <a:t>Test Systems Using LXI</a:t>
            </a:r>
          </a:p>
        </p:txBody>
      </p:sp>
      <p:sp>
        <p:nvSpPr>
          <p:cNvPr id="14338" name="Subtitle 22"/>
          <p:cNvSpPr>
            <a:spLocks noGrp="1"/>
          </p:cNvSpPr>
          <p:nvPr>
            <p:ph type="subTitle" idx="1"/>
          </p:nvPr>
        </p:nvSpPr>
        <p:spPr>
          <a:xfrm>
            <a:off x="990600" y="4572000"/>
            <a:ext cx="7772400" cy="1295400"/>
          </a:xfrm>
        </p:spPr>
        <p:txBody>
          <a:bodyPr/>
          <a:lstStyle/>
          <a:p>
            <a:r>
              <a:rPr lang="en-US" altLang="en-US" sz="2400" b="1" dirty="0"/>
              <a:t>LXI Consortium Presentation</a:t>
            </a:r>
          </a:p>
          <a:p>
            <a:r>
              <a:rPr lang="en-US" altLang="en-US" sz="2400" b="1" dirty="0"/>
              <a:t>Aug 5, 2017</a:t>
            </a:r>
          </a:p>
        </p:txBody>
      </p:sp>
      <p:sp>
        <p:nvSpPr>
          <p:cNvPr id="2" name="Rectangle 1"/>
          <p:cNvSpPr/>
          <p:nvPr/>
        </p:nvSpPr>
        <p:spPr>
          <a:xfrm>
            <a:off x="990600" y="2598003"/>
            <a:ext cx="4572000" cy="830997"/>
          </a:xfrm>
          <a:prstGeom prst="rect">
            <a:avLst/>
          </a:prstGeom>
        </p:spPr>
        <p:txBody>
          <a:bodyPr>
            <a:spAutoFit/>
          </a:bodyPr>
          <a:lstStyle/>
          <a:p>
            <a:pPr marL="0" indent="0">
              <a:buNone/>
            </a:pPr>
            <a:r>
              <a:rPr lang="en-US" altLang="en-US" b="1" kern="0" dirty="0"/>
              <a:t>L</a:t>
            </a:r>
            <a:r>
              <a:rPr lang="en-US" altLang="en-US" kern="0" dirty="0"/>
              <a:t>AN e</a:t>
            </a:r>
            <a:r>
              <a:rPr lang="en-US" altLang="en-US" b="1" kern="0" dirty="0"/>
              <a:t>X</a:t>
            </a:r>
            <a:r>
              <a:rPr lang="en-US" altLang="en-US" kern="0" dirty="0"/>
              <a:t>tentions for </a:t>
            </a:r>
            <a:r>
              <a:rPr lang="en-US" altLang="en-US" b="1" kern="0" dirty="0"/>
              <a:t>I</a:t>
            </a:r>
            <a:r>
              <a:rPr lang="en-US" altLang="en-US" kern="0" dirty="0"/>
              <a:t>nstrumentation</a:t>
            </a:r>
          </a:p>
        </p:txBody>
      </p:sp>
    </p:spTree>
    <p:extLst>
      <p:ext uri="{BB962C8B-B14F-4D97-AF65-F5344CB8AC3E}">
        <p14:creationId xmlns:p14="http://schemas.microsoft.com/office/powerpoint/2010/main" val="160887793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304800"/>
            <a:ext cx="8229600" cy="762000"/>
          </a:xfrm>
        </p:spPr>
        <p:txBody>
          <a:bodyPr/>
          <a:lstStyle/>
          <a:p>
            <a:r>
              <a:rPr lang="en-US" altLang="en-US" sz="2800" dirty="0"/>
              <a:t>Wind Tunnel Testing </a:t>
            </a:r>
            <a:endParaRPr lang="en-US" altLang="en-US" dirty="0"/>
          </a:p>
        </p:txBody>
      </p:sp>
      <p:sp>
        <p:nvSpPr>
          <p:cNvPr id="9" name="Rectangle 3"/>
          <p:cNvSpPr txBox="1">
            <a:spLocks noChangeArrowheads="1"/>
          </p:cNvSpPr>
          <p:nvPr/>
        </p:nvSpPr>
        <p:spPr bwMode="auto">
          <a:xfrm>
            <a:off x="1219200" y="9144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2000" dirty="0"/>
              <a:t>Can test aircraft and vehicles</a:t>
            </a:r>
          </a:p>
          <a:p>
            <a:r>
              <a:rPr lang="en-US" sz="2000" dirty="0"/>
              <a:t>Measuring Force, Pressure, and Airflow Patterns</a:t>
            </a:r>
          </a:p>
          <a:p>
            <a:pPr marL="0" indent="0">
              <a:buNone/>
            </a:pPr>
            <a:endParaRPr lang="en-US" sz="2000" dirty="0"/>
          </a:p>
          <a:p>
            <a:pPr marL="0" indent="0">
              <a:buNone/>
            </a:pPr>
            <a:endParaRPr lang="en-US" altLang="en-US" sz="2000" kern="0" dirty="0"/>
          </a:p>
          <a:p>
            <a:pPr marL="0" indent="0">
              <a:buNone/>
            </a:pPr>
            <a:endParaRPr lang="en-US" altLang="en-US" sz="2000" kern="0" dirty="0"/>
          </a:p>
          <a:p>
            <a:pPr marL="0" indent="0">
              <a:buNone/>
            </a:pPr>
            <a:endParaRPr lang="en-US" altLang="en-US" sz="2000" kern="0" dirty="0"/>
          </a:p>
          <a:p>
            <a:pPr marL="0" indent="0">
              <a:buNone/>
            </a:pPr>
            <a:endParaRPr lang="en-US" altLang="en-US" sz="2000" kern="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6" y="2319337"/>
            <a:ext cx="789622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969317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304800"/>
            <a:ext cx="8229600" cy="762000"/>
          </a:xfrm>
        </p:spPr>
        <p:txBody>
          <a:bodyPr/>
          <a:lstStyle/>
          <a:p>
            <a:r>
              <a:rPr lang="en-US" altLang="en-US" sz="2800" dirty="0"/>
              <a:t>Wind Tunnel Testing</a:t>
            </a:r>
            <a:endParaRPr lang="en-US" altLang="en-US" dirty="0"/>
          </a:p>
        </p:txBody>
      </p:sp>
      <p:sp>
        <p:nvSpPr>
          <p:cNvPr id="9" name="Rectangle 3"/>
          <p:cNvSpPr txBox="1">
            <a:spLocks noChangeArrowheads="1"/>
          </p:cNvSpPr>
          <p:nvPr/>
        </p:nvSpPr>
        <p:spPr bwMode="auto">
          <a:xfrm>
            <a:off x="1219200" y="914400"/>
            <a:ext cx="6858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2000" dirty="0"/>
              <a:t>Dedicated Gigabit subnet </a:t>
            </a:r>
          </a:p>
          <a:p>
            <a:pPr lvl="1"/>
            <a:r>
              <a:rPr lang="en-US" sz="1600" dirty="0"/>
              <a:t>Guarantees network bandwidth for continuous data streaming</a:t>
            </a:r>
          </a:p>
          <a:p>
            <a:pPr lvl="1"/>
            <a:r>
              <a:rPr lang="en-US" sz="1600" dirty="0"/>
              <a:t>Easy scalability</a:t>
            </a:r>
          </a:p>
          <a:p>
            <a:r>
              <a:rPr lang="en-US" sz="2000" dirty="0"/>
              <a:t>Web Interface used for configuration of each LXI Device</a:t>
            </a:r>
          </a:p>
          <a:p>
            <a:r>
              <a:rPr lang="en-US" sz="2000" dirty="0"/>
              <a:t>Developers can remote login and also monitor each unit with Web Page</a:t>
            </a:r>
          </a:p>
          <a:p>
            <a:pPr marL="0" indent="0">
              <a:buNone/>
            </a:pPr>
            <a:endParaRPr lang="en-US" sz="2000" dirty="0"/>
          </a:p>
          <a:p>
            <a:pPr marL="0" indent="0">
              <a:buNone/>
            </a:pPr>
            <a:endParaRPr lang="en-US" altLang="en-US" sz="2000" kern="0" dirty="0"/>
          </a:p>
          <a:p>
            <a:pPr marL="0" indent="0">
              <a:buNone/>
            </a:pPr>
            <a:endParaRPr lang="en-US" altLang="en-US" sz="2000" kern="0" dirty="0"/>
          </a:p>
          <a:p>
            <a:pPr marL="0" indent="0">
              <a:buNone/>
            </a:pPr>
            <a:endParaRPr lang="en-US" altLang="en-US" sz="2000" kern="0" dirty="0"/>
          </a:p>
          <a:p>
            <a:pPr marL="0" indent="0">
              <a:buNone/>
            </a:pPr>
            <a:endParaRPr lang="en-US" altLang="en-US" sz="2000" kern="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910" y="3124200"/>
            <a:ext cx="6862762" cy="2872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242886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304800"/>
            <a:ext cx="8229600" cy="762000"/>
          </a:xfrm>
        </p:spPr>
        <p:txBody>
          <a:bodyPr/>
          <a:lstStyle/>
          <a:p>
            <a:r>
              <a:rPr lang="en-US" altLang="en-US" sz="2800" dirty="0"/>
              <a:t>Group Delay Testing </a:t>
            </a:r>
            <a:r>
              <a:rPr lang="en-US" altLang="en-US" sz="2000" dirty="0"/>
              <a:t>– using LXI Event Messaging</a:t>
            </a:r>
            <a:endParaRPr lang="en-US" altLang="en-US" dirty="0"/>
          </a:p>
        </p:txBody>
      </p:sp>
      <p:pic>
        <p:nvPicPr>
          <p:cNvPr id="8" name="Picture 7"/>
          <p:cNvPicPr/>
          <p:nvPr/>
        </p:nvPicPr>
        <p:blipFill>
          <a:blip r:embed="rId3" cstate="print"/>
          <a:srcRect/>
          <a:stretch>
            <a:fillRect/>
          </a:stretch>
        </p:blipFill>
        <p:spPr bwMode="auto">
          <a:xfrm>
            <a:off x="1371600" y="2667000"/>
            <a:ext cx="6477000" cy="3962400"/>
          </a:xfrm>
          <a:prstGeom prst="rect">
            <a:avLst/>
          </a:prstGeom>
          <a:noFill/>
          <a:ln w="9525">
            <a:noFill/>
            <a:miter lim="800000"/>
            <a:headEnd/>
            <a:tailEnd/>
          </a:ln>
        </p:spPr>
      </p:pic>
      <p:sp>
        <p:nvSpPr>
          <p:cNvPr id="9" name="Rectangle 3"/>
          <p:cNvSpPr txBox="1">
            <a:spLocks noChangeArrowheads="1"/>
          </p:cNvSpPr>
          <p:nvPr/>
        </p:nvSpPr>
        <p:spPr bwMode="auto">
          <a:xfrm>
            <a:off x="1219200" y="9144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2000" dirty="0"/>
              <a:t>LXI Event Messaging allows Master-Slave control</a:t>
            </a:r>
          </a:p>
          <a:p>
            <a:r>
              <a:rPr lang="en-US" sz="2000" dirty="0"/>
              <a:t>Results on Display and can be accessed via Web Page over wireless connection</a:t>
            </a:r>
          </a:p>
          <a:p>
            <a:pPr marL="0" indent="0">
              <a:buNone/>
            </a:pPr>
            <a:endParaRPr lang="en-US" sz="2000" dirty="0"/>
          </a:p>
          <a:p>
            <a:pPr marL="0" indent="0">
              <a:buNone/>
            </a:pPr>
            <a:endParaRPr lang="en-US" altLang="en-US" sz="2000" kern="0" dirty="0"/>
          </a:p>
          <a:p>
            <a:pPr marL="0" indent="0">
              <a:buNone/>
            </a:pPr>
            <a:endParaRPr lang="en-US" altLang="en-US" sz="2000" kern="0" dirty="0"/>
          </a:p>
          <a:p>
            <a:pPr marL="0" indent="0">
              <a:buNone/>
            </a:pPr>
            <a:endParaRPr lang="en-US" altLang="en-US" sz="2000" kern="0" dirty="0"/>
          </a:p>
          <a:p>
            <a:pPr marL="0" indent="0">
              <a:buNone/>
            </a:pPr>
            <a:endParaRPr lang="en-US" altLang="en-US" sz="2000" kern="0" dirty="0"/>
          </a:p>
        </p:txBody>
      </p:sp>
      <p:sp>
        <p:nvSpPr>
          <p:cNvPr id="2" name="TextBox 1"/>
          <p:cNvSpPr txBox="1"/>
          <p:nvPr/>
        </p:nvSpPr>
        <p:spPr>
          <a:xfrm>
            <a:off x="4267200" y="3962400"/>
            <a:ext cx="1524000" cy="276999"/>
          </a:xfrm>
          <a:prstGeom prst="rect">
            <a:avLst/>
          </a:prstGeom>
          <a:noFill/>
        </p:spPr>
        <p:txBody>
          <a:bodyPr wrap="square" rtlCol="0">
            <a:spAutoFit/>
          </a:bodyPr>
          <a:lstStyle/>
          <a:p>
            <a:r>
              <a:rPr lang="en-US" sz="1200" b="1" dirty="0"/>
              <a:t>100-200 meters</a:t>
            </a:r>
          </a:p>
        </p:txBody>
      </p:sp>
      <p:cxnSp>
        <p:nvCxnSpPr>
          <p:cNvPr id="4" name="Straight Arrow Connector 3"/>
          <p:cNvCxnSpPr>
            <a:stCxn id="2" idx="1"/>
          </p:cNvCxnSpPr>
          <p:nvPr/>
        </p:nvCxnSpPr>
        <p:spPr bwMode="auto">
          <a:xfrm flipH="1">
            <a:off x="3276600" y="4100900"/>
            <a:ext cx="990600" cy="139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 name="Straight Arrow Connector 9"/>
          <p:cNvCxnSpPr/>
          <p:nvPr/>
        </p:nvCxnSpPr>
        <p:spPr bwMode="auto">
          <a:xfrm>
            <a:off x="5562600" y="4114800"/>
            <a:ext cx="9906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46706673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1219200" y="9144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2000" dirty="0"/>
              <a:t>IEEE 1588-2008 Protocol synchronizes real-time clocks</a:t>
            </a:r>
          </a:p>
          <a:p>
            <a:r>
              <a:rPr lang="en-US" sz="2000" dirty="0"/>
              <a:t>Sub-microsecond time synch possible</a:t>
            </a:r>
          </a:p>
          <a:p>
            <a:r>
              <a:rPr lang="en-US" sz="2000" dirty="0"/>
              <a:t>Timer events scheduled in LXI Devices to absolute time</a:t>
            </a:r>
          </a:p>
          <a:p>
            <a:pPr marL="0" indent="0">
              <a:buNone/>
            </a:pPr>
            <a:endParaRPr lang="en-US" sz="2000" dirty="0"/>
          </a:p>
          <a:p>
            <a:pPr marL="0" indent="0">
              <a:buNone/>
            </a:pPr>
            <a:endParaRPr lang="en-US" altLang="en-US" sz="2000" kern="0" dirty="0"/>
          </a:p>
          <a:p>
            <a:endParaRPr lang="en-US" altLang="en-US" sz="2000" kern="0" dirty="0"/>
          </a:p>
          <a:p>
            <a:pPr marL="0" indent="0">
              <a:buNone/>
            </a:pPr>
            <a:endParaRPr lang="en-US" altLang="en-US" sz="2000" kern="0" dirty="0"/>
          </a:p>
          <a:p>
            <a:pPr marL="0" indent="0">
              <a:buNone/>
            </a:pPr>
            <a:endParaRPr lang="en-US" altLang="en-US" sz="2000" kern="0" dirty="0"/>
          </a:p>
        </p:txBody>
      </p:sp>
      <p:pic>
        <p:nvPicPr>
          <p:cNvPr id="9" name="Picture 8"/>
          <p:cNvPicPr/>
          <p:nvPr/>
        </p:nvPicPr>
        <p:blipFill>
          <a:blip r:embed="rId3" cstate="print">
            <a:clrChange>
              <a:clrFrom>
                <a:srgbClr val="FFFFFF"/>
              </a:clrFrom>
              <a:clrTo>
                <a:srgbClr val="FFFFFF">
                  <a:alpha val="0"/>
                </a:srgbClr>
              </a:clrTo>
            </a:clrChange>
          </a:blip>
          <a:srcRect/>
          <a:stretch>
            <a:fillRect/>
          </a:stretch>
        </p:blipFill>
        <p:spPr bwMode="auto">
          <a:xfrm>
            <a:off x="1447800" y="2330374"/>
            <a:ext cx="6272084" cy="3918026"/>
          </a:xfrm>
          <a:prstGeom prst="rect">
            <a:avLst/>
          </a:prstGeom>
          <a:noFill/>
          <a:ln w="9525">
            <a:noFill/>
            <a:miter lim="800000"/>
            <a:headEnd/>
            <a:tailEnd/>
          </a:ln>
        </p:spPr>
      </p:pic>
      <p:sp>
        <p:nvSpPr>
          <p:cNvPr id="10" name="Title 1"/>
          <p:cNvSpPr txBox="1">
            <a:spLocks/>
          </p:cNvSpPr>
          <p:nvPr/>
        </p:nvSpPr>
        <p:spPr bwMode="auto">
          <a:xfrm>
            <a:off x="533400" y="3048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b="1">
                <a:solidFill>
                  <a:srgbClr val="852E14"/>
                </a:solidFill>
                <a:latin typeface="+mj-lt"/>
                <a:ea typeface="+mj-ea"/>
                <a:cs typeface="ヒラギノ角ゴ Pro W3"/>
              </a:defRPr>
            </a:lvl1pPr>
            <a:lvl2pPr algn="l" rtl="0" eaLnBrk="0" fontAlgn="base" hangingPunct="0">
              <a:spcBef>
                <a:spcPct val="0"/>
              </a:spcBef>
              <a:spcAft>
                <a:spcPct val="0"/>
              </a:spcAft>
              <a:defRPr sz="4400" b="1">
                <a:solidFill>
                  <a:srgbClr val="852E14"/>
                </a:solidFill>
                <a:latin typeface="Arial" charset="0"/>
                <a:ea typeface="ヒラギノ角ゴ Pro W3" pitchFamily="1" charset="-128"/>
                <a:cs typeface="ヒラギノ角ゴ Pro W3"/>
              </a:defRPr>
            </a:lvl2pPr>
            <a:lvl3pPr algn="l" rtl="0" eaLnBrk="0" fontAlgn="base" hangingPunct="0">
              <a:spcBef>
                <a:spcPct val="0"/>
              </a:spcBef>
              <a:spcAft>
                <a:spcPct val="0"/>
              </a:spcAft>
              <a:defRPr sz="4400" b="1">
                <a:solidFill>
                  <a:srgbClr val="852E14"/>
                </a:solidFill>
                <a:latin typeface="Arial" charset="0"/>
                <a:ea typeface="ヒラギノ角ゴ Pro W3" pitchFamily="1" charset="-128"/>
                <a:cs typeface="ヒラギノ角ゴ Pro W3"/>
              </a:defRPr>
            </a:lvl3pPr>
            <a:lvl4pPr algn="l" rtl="0" eaLnBrk="0" fontAlgn="base" hangingPunct="0">
              <a:spcBef>
                <a:spcPct val="0"/>
              </a:spcBef>
              <a:spcAft>
                <a:spcPct val="0"/>
              </a:spcAft>
              <a:defRPr sz="4400" b="1">
                <a:solidFill>
                  <a:srgbClr val="852E14"/>
                </a:solidFill>
                <a:latin typeface="Arial" charset="0"/>
                <a:ea typeface="ヒラギノ角ゴ Pro W3" pitchFamily="1" charset="-128"/>
                <a:cs typeface="ヒラギノ角ゴ Pro W3"/>
              </a:defRPr>
            </a:lvl4pPr>
            <a:lvl5pPr algn="l" rtl="0" eaLnBrk="0" fontAlgn="base" hangingPunct="0">
              <a:spcBef>
                <a:spcPct val="0"/>
              </a:spcBef>
              <a:spcAft>
                <a:spcPct val="0"/>
              </a:spcAft>
              <a:defRPr sz="4400" b="1">
                <a:solidFill>
                  <a:srgbClr val="852E14"/>
                </a:solidFill>
                <a:latin typeface="Arial" charset="0"/>
                <a:ea typeface="ヒラギノ角ゴ Pro W3" pitchFamily="1" charset="-128"/>
                <a:cs typeface="ヒラギノ角ゴ Pro W3"/>
              </a:defRPr>
            </a:lvl5pPr>
            <a:lvl6pPr marL="457200" algn="l" rtl="0" fontAlgn="base">
              <a:spcBef>
                <a:spcPct val="0"/>
              </a:spcBef>
              <a:spcAft>
                <a:spcPct val="0"/>
              </a:spcAft>
              <a:defRPr sz="4400" b="1">
                <a:solidFill>
                  <a:srgbClr val="852E14"/>
                </a:solidFill>
                <a:latin typeface="Arial" charset="0"/>
                <a:ea typeface="ヒラギノ角ゴ Pro W3" pitchFamily="1" charset="-128"/>
              </a:defRPr>
            </a:lvl6pPr>
            <a:lvl7pPr marL="914400" algn="l" rtl="0" fontAlgn="base">
              <a:spcBef>
                <a:spcPct val="0"/>
              </a:spcBef>
              <a:spcAft>
                <a:spcPct val="0"/>
              </a:spcAft>
              <a:defRPr sz="4400" b="1">
                <a:solidFill>
                  <a:srgbClr val="852E14"/>
                </a:solidFill>
                <a:latin typeface="Arial" charset="0"/>
                <a:ea typeface="ヒラギノ角ゴ Pro W3" pitchFamily="1" charset="-128"/>
              </a:defRPr>
            </a:lvl7pPr>
            <a:lvl8pPr marL="1371600" algn="l" rtl="0" fontAlgn="base">
              <a:spcBef>
                <a:spcPct val="0"/>
              </a:spcBef>
              <a:spcAft>
                <a:spcPct val="0"/>
              </a:spcAft>
              <a:defRPr sz="4400" b="1">
                <a:solidFill>
                  <a:srgbClr val="852E14"/>
                </a:solidFill>
                <a:latin typeface="Arial" charset="0"/>
                <a:ea typeface="ヒラギノ角ゴ Pro W3" pitchFamily="1" charset="-128"/>
              </a:defRPr>
            </a:lvl8pPr>
            <a:lvl9pPr marL="1828800" algn="l" rtl="0" fontAlgn="base">
              <a:spcBef>
                <a:spcPct val="0"/>
              </a:spcBef>
              <a:spcAft>
                <a:spcPct val="0"/>
              </a:spcAft>
              <a:defRPr sz="4400" b="1">
                <a:solidFill>
                  <a:srgbClr val="852E14"/>
                </a:solidFill>
                <a:latin typeface="Arial" charset="0"/>
                <a:ea typeface="ヒラギノ角ゴ Pro W3" pitchFamily="1" charset="-128"/>
              </a:defRPr>
            </a:lvl9pPr>
          </a:lstStyle>
          <a:p>
            <a:r>
              <a:rPr lang="en-US" altLang="en-US" sz="2800" kern="0" dirty="0"/>
              <a:t>Satellite Testing </a:t>
            </a:r>
            <a:r>
              <a:rPr lang="en-US" altLang="en-US" sz="2000" kern="0" dirty="0"/>
              <a:t>– LXI Clock Synchronization</a:t>
            </a:r>
            <a:endParaRPr lang="en-US" altLang="en-US" kern="0" dirty="0"/>
          </a:p>
        </p:txBody>
      </p:sp>
    </p:spTree>
    <p:extLst>
      <p:ext uri="{BB962C8B-B14F-4D97-AF65-F5344CB8AC3E}">
        <p14:creationId xmlns:p14="http://schemas.microsoft.com/office/powerpoint/2010/main" val="144237368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1219200" y="914400"/>
            <a:ext cx="6858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2000" dirty="0"/>
              <a:t>PXI or VXI Controller is LXI Conformant</a:t>
            </a:r>
          </a:p>
          <a:p>
            <a:r>
              <a:rPr lang="en-US" sz="2000" dirty="0"/>
              <a:t>No need to power down PC when connected to chassis</a:t>
            </a:r>
          </a:p>
          <a:p>
            <a:r>
              <a:rPr lang="en-US" sz="2000" dirty="0"/>
              <a:t>Built-in drivers to control modules</a:t>
            </a:r>
          </a:p>
          <a:p>
            <a:r>
              <a:rPr lang="en-US" sz="2000" dirty="0"/>
              <a:t>Retain legacy modules for new test systems</a:t>
            </a:r>
          </a:p>
          <a:p>
            <a:r>
              <a:rPr lang="en-US" sz="2000" dirty="0"/>
              <a:t>Web Page access to modules</a:t>
            </a:r>
          </a:p>
          <a:p>
            <a:r>
              <a:rPr lang="en-US" sz="2000" dirty="0"/>
              <a:t>LXI Extended Functions used to control backplane triggering </a:t>
            </a:r>
          </a:p>
          <a:p>
            <a:pPr marL="0" indent="0">
              <a:buNone/>
            </a:pPr>
            <a:endParaRPr lang="en-US" altLang="en-US" sz="2000" kern="0" dirty="0"/>
          </a:p>
          <a:p>
            <a:endParaRPr lang="en-US" altLang="en-US" sz="2000" kern="0" dirty="0"/>
          </a:p>
          <a:p>
            <a:pPr marL="0" indent="0">
              <a:buNone/>
            </a:pPr>
            <a:endParaRPr lang="en-US" altLang="en-US" sz="2000" kern="0" dirty="0"/>
          </a:p>
          <a:p>
            <a:pPr marL="0" indent="0">
              <a:buNone/>
            </a:pPr>
            <a:endParaRPr lang="en-US" altLang="en-US" sz="2000" kern="0" dirty="0"/>
          </a:p>
        </p:txBody>
      </p:sp>
      <p:sp>
        <p:nvSpPr>
          <p:cNvPr id="10" name="Title 1"/>
          <p:cNvSpPr txBox="1">
            <a:spLocks/>
          </p:cNvSpPr>
          <p:nvPr/>
        </p:nvSpPr>
        <p:spPr bwMode="auto">
          <a:xfrm>
            <a:off x="533400" y="3048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b="1">
                <a:solidFill>
                  <a:srgbClr val="852E14"/>
                </a:solidFill>
                <a:latin typeface="+mj-lt"/>
                <a:ea typeface="+mj-ea"/>
                <a:cs typeface="ヒラギノ角ゴ Pro W3"/>
              </a:defRPr>
            </a:lvl1pPr>
            <a:lvl2pPr algn="l" rtl="0" eaLnBrk="0" fontAlgn="base" hangingPunct="0">
              <a:spcBef>
                <a:spcPct val="0"/>
              </a:spcBef>
              <a:spcAft>
                <a:spcPct val="0"/>
              </a:spcAft>
              <a:defRPr sz="4400" b="1">
                <a:solidFill>
                  <a:srgbClr val="852E14"/>
                </a:solidFill>
                <a:latin typeface="Arial" charset="0"/>
                <a:ea typeface="ヒラギノ角ゴ Pro W3" pitchFamily="1" charset="-128"/>
                <a:cs typeface="ヒラギノ角ゴ Pro W3"/>
              </a:defRPr>
            </a:lvl2pPr>
            <a:lvl3pPr algn="l" rtl="0" eaLnBrk="0" fontAlgn="base" hangingPunct="0">
              <a:spcBef>
                <a:spcPct val="0"/>
              </a:spcBef>
              <a:spcAft>
                <a:spcPct val="0"/>
              </a:spcAft>
              <a:defRPr sz="4400" b="1">
                <a:solidFill>
                  <a:srgbClr val="852E14"/>
                </a:solidFill>
                <a:latin typeface="Arial" charset="0"/>
                <a:ea typeface="ヒラギノ角ゴ Pro W3" pitchFamily="1" charset="-128"/>
                <a:cs typeface="ヒラギノ角ゴ Pro W3"/>
              </a:defRPr>
            </a:lvl3pPr>
            <a:lvl4pPr algn="l" rtl="0" eaLnBrk="0" fontAlgn="base" hangingPunct="0">
              <a:spcBef>
                <a:spcPct val="0"/>
              </a:spcBef>
              <a:spcAft>
                <a:spcPct val="0"/>
              </a:spcAft>
              <a:defRPr sz="4400" b="1">
                <a:solidFill>
                  <a:srgbClr val="852E14"/>
                </a:solidFill>
                <a:latin typeface="Arial" charset="0"/>
                <a:ea typeface="ヒラギノ角ゴ Pro W3" pitchFamily="1" charset="-128"/>
                <a:cs typeface="ヒラギノ角ゴ Pro W3"/>
              </a:defRPr>
            </a:lvl4pPr>
            <a:lvl5pPr algn="l" rtl="0" eaLnBrk="0" fontAlgn="base" hangingPunct="0">
              <a:spcBef>
                <a:spcPct val="0"/>
              </a:spcBef>
              <a:spcAft>
                <a:spcPct val="0"/>
              </a:spcAft>
              <a:defRPr sz="4400" b="1">
                <a:solidFill>
                  <a:srgbClr val="852E14"/>
                </a:solidFill>
                <a:latin typeface="Arial" charset="0"/>
                <a:ea typeface="ヒラギノ角ゴ Pro W3" pitchFamily="1" charset="-128"/>
                <a:cs typeface="ヒラギノ角ゴ Pro W3"/>
              </a:defRPr>
            </a:lvl5pPr>
            <a:lvl6pPr marL="457200" algn="l" rtl="0" fontAlgn="base">
              <a:spcBef>
                <a:spcPct val="0"/>
              </a:spcBef>
              <a:spcAft>
                <a:spcPct val="0"/>
              </a:spcAft>
              <a:defRPr sz="4400" b="1">
                <a:solidFill>
                  <a:srgbClr val="852E14"/>
                </a:solidFill>
                <a:latin typeface="Arial" charset="0"/>
                <a:ea typeface="ヒラギノ角ゴ Pro W3" pitchFamily="1" charset="-128"/>
              </a:defRPr>
            </a:lvl6pPr>
            <a:lvl7pPr marL="914400" algn="l" rtl="0" fontAlgn="base">
              <a:spcBef>
                <a:spcPct val="0"/>
              </a:spcBef>
              <a:spcAft>
                <a:spcPct val="0"/>
              </a:spcAft>
              <a:defRPr sz="4400" b="1">
                <a:solidFill>
                  <a:srgbClr val="852E14"/>
                </a:solidFill>
                <a:latin typeface="Arial" charset="0"/>
                <a:ea typeface="ヒラギノ角ゴ Pro W3" pitchFamily="1" charset="-128"/>
              </a:defRPr>
            </a:lvl7pPr>
            <a:lvl8pPr marL="1371600" algn="l" rtl="0" fontAlgn="base">
              <a:spcBef>
                <a:spcPct val="0"/>
              </a:spcBef>
              <a:spcAft>
                <a:spcPct val="0"/>
              </a:spcAft>
              <a:defRPr sz="4400" b="1">
                <a:solidFill>
                  <a:srgbClr val="852E14"/>
                </a:solidFill>
                <a:latin typeface="Arial" charset="0"/>
                <a:ea typeface="ヒラギノ角ゴ Pro W3" pitchFamily="1" charset="-128"/>
              </a:defRPr>
            </a:lvl8pPr>
            <a:lvl9pPr marL="1828800" algn="l" rtl="0" fontAlgn="base">
              <a:spcBef>
                <a:spcPct val="0"/>
              </a:spcBef>
              <a:spcAft>
                <a:spcPct val="0"/>
              </a:spcAft>
              <a:defRPr sz="4400" b="1">
                <a:solidFill>
                  <a:srgbClr val="852E14"/>
                </a:solidFill>
                <a:latin typeface="Arial" charset="0"/>
                <a:ea typeface="ヒラギノ角ゴ Pro W3" pitchFamily="1" charset="-128"/>
              </a:defRPr>
            </a:lvl9pPr>
          </a:lstStyle>
          <a:p>
            <a:r>
              <a:rPr lang="en-US" altLang="en-US" sz="2800" kern="0" dirty="0"/>
              <a:t>Hybrid Test Systems </a:t>
            </a:r>
            <a:r>
              <a:rPr lang="en-US" altLang="en-US" sz="2000" kern="0" dirty="0"/>
              <a:t>– LXI Bridges</a:t>
            </a:r>
            <a:endParaRPr lang="en-US" altLang="en-US" kern="0" dirty="0"/>
          </a:p>
        </p:txBody>
      </p:sp>
      <p:pic>
        <p:nvPicPr>
          <p:cNvPr id="5" name="Picture 4" descr="Using Pickering’s PXI and LXI Switching Products in an Automated, Highly Accelerated Stress Screening Test Solution "/>
          <p:cNvPicPr/>
          <p:nvPr/>
        </p:nvPicPr>
        <p:blipFill rotWithShape="1">
          <a:blip r:embed="rId3">
            <a:extLst>
              <a:ext uri="{28A0092B-C50C-407E-A947-70E740481C1C}">
                <a14:useLocalDpi xmlns:a14="http://schemas.microsoft.com/office/drawing/2010/main" val="0"/>
              </a:ext>
            </a:extLst>
          </a:blip>
          <a:srcRect r="56700"/>
          <a:stretch/>
        </p:blipFill>
        <p:spPr bwMode="auto">
          <a:xfrm>
            <a:off x="4191000" y="3552703"/>
            <a:ext cx="2895600" cy="1647947"/>
          </a:xfrm>
          <a:prstGeom prst="rect">
            <a:avLst/>
          </a:prstGeom>
          <a:noFill/>
          <a:ln>
            <a:noFill/>
          </a:ln>
          <a:extLst>
            <a:ext uri="{53640926-AAD7-44D8-BBD7-CCE9431645EC}">
              <a14:shadowObscured xmlns:a14="http://schemas.microsoft.com/office/drawing/2010/main"/>
            </a:ext>
          </a:extLst>
        </p:spPr>
      </p:pic>
      <p:pic>
        <p:nvPicPr>
          <p:cNvPr id="6" name="Picture 3"/>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8614" t="13404" b="10776"/>
          <a:stretch/>
        </p:blipFill>
        <p:spPr bwMode="auto">
          <a:xfrm>
            <a:off x="2133600" y="3693407"/>
            <a:ext cx="1524000" cy="2592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3062" y="5200650"/>
            <a:ext cx="3810000"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868787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762000" y="3657600"/>
            <a:ext cx="5257800" cy="609600"/>
          </a:xfrm>
          <a:prstGeom prst="roundRect">
            <a:avLst/>
          </a:prstGeom>
          <a:solidFill>
            <a:srgbClr val="FFFF00">
              <a:alpha val="26000"/>
            </a:srgbClr>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4250" y="762000"/>
            <a:ext cx="1733550" cy="2069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533400" y="304800"/>
            <a:ext cx="8229600" cy="762000"/>
          </a:xfrm>
        </p:spPr>
        <p:txBody>
          <a:bodyPr/>
          <a:lstStyle/>
          <a:p>
            <a:r>
              <a:rPr lang="en-US" altLang="en-US" sz="2800" dirty="0"/>
              <a:t>Next Steps – Guides/Videos for Using LXI</a:t>
            </a:r>
            <a:endParaRPr lang="en-US" altLang="en-US" dirty="0"/>
          </a:p>
        </p:txBody>
      </p:sp>
      <p:sp>
        <p:nvSpPr>
          <p:cNvPr id="3" name="Rectangle 3"/>
          <p:cNvSpPr txBox="1">
            <a:spLocks noChangeArrowheads="1"/>
          </p:cNvSpPr>
          <p:nvPr/>
        </p:nvSpPr>
        <p:spPr bwMode="auto">
          <a:xfrm>
            <a:off x="938151" y="1189512"/>
            <a:ext cx="7278688" cy="376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endParaRPr lang="en-US" altLang="en-US" sz="2400" kern="0" dirty="0"/>
          </a:p>
          <a:p>
            <a:r>
              <a:rPr lang="en-US" altLang="en-US" sz="2400" kern="0" dirty="0"/>
              <a:t>LXI Getting Started</a:t>
            </a:r>
          </a:p>
          <a:p>
            <a:r>
              <a:rPr lang="en-US" altLang="en-US" sz="2400" kern="0" dirty="0"/>
              <a:t>Building LXI-Based Test Systems</a:t>
            </a:r>
          </a:p>
          <a:p>
            <a:r>
              <a:rPr lang="en-US" altLang="en-US" sz="2400" kern="0" dirty="0"/>
              <a:t>Introducing LXI To Your Network Administrator</a:t>
            </a:r>
          </a:p>
          <a:p>
            <a:r>
              <a:rPr lang="en-US" altLang="en-US" sz="2400" kern="0" dirty="0"/>
              <a:t>Maximizing Performance of LXI-Based Test System</a:t>
            </a:r>
          </a:p>
          <a:p>
            <a:r>
              <a:rPr lang="en-US" altLang="en-US" sz="2400" kern="0" dirty="0"/>
              <a:t>Test Systems Using LXI</a:t>
            </a:r>
          </a:p>
          <a:p>
            <a:r>
              <a:rPr lang="en-US" altLang="en-US" sz="2400" kern="0" dirty="0"/>
              <a:t>LXI Networking Basics</a:t>
            </a:r>
          </a:p>
          <a:p>
            <a:endParaRPr lang="en-US" altLang="en-US" sz="2400" kern="0" dirty="0"/>
          </a:p>
          <a:p>
            <a:pPr marL="0" indent="0">
              <a:buNone/>
            </a:pPr>
            <a:r>
              <a:rPr lang="en-US" altLang="en-US" sz="2400" kern="0" dirty="0">
                <a:hlinkClick r:id="rId4"/>
              </a:rPr>
              <a:t>http://www.lxistandard.org/About/Guides-for-using-LXI.aspx</a:t>
            </a:r>
            <a:endParaRPr lang="en-US" altLang="en-US" sz="2400" kern="0" dirty="0"/>
          </a:p>
          <a:p>
            <a:pPr marL="0" indent="0">
              <a:buNone/>
            </a:pPr>
            <a:endParaRPr lang="en-US" altLang="en-US" sz="2400" kern="0" dirty="0"/>
          </a:p>
          <a:p>
            <a:pPr marL="0" indent="0">
              <a:buNone/>
            </a:pPr>
            <a:endParaRPr lang="en-US" altLang="en-US" sz="2400" kern="0" dirty="0"/>
          </a:p>
        </p:txBody>
      </p:sp>
    </p:spTree>
    <p:extLst>
      <p:ext uri="{BB962C8B-B14F-4D97-AF65-F5344CB8AC3E}">
        <p14:creationId xmlns:p14="http://schemas.microsoft.com/office/powerpoint/2010/main" val="111212307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21"/>
          <p:cNvSpPr>
            <a:spLocks noGrp="1"/>
          </p:cNvSpPr>
          <p:nvPr>
            <p:ph type="ctrTitle"/>
          </p:nvPr>
        </p:nvSpPr>
        <p:spPr>
          <a:xfrm>
            <a:off x="1066800" y="3581400"/>
            <a:ext cx="6934200" cy="1676400"/>
          </a:xfrm>
        </p:spPr>
        <p:txBody>
          <a:bodyPr/>
          <a:lstStyle/>
          <a:p>
            <a:r>
              <a:rPr lang="en-US" altLang="en-US" sz="3200" dirty="0"/>
              <a:t>Test Systems Using LXI</a:t>
            </a:r>
          </a:p>
        </p:txBody>
      </p:sp>
      <p:sp>
        <p:nvSpPr>
          <p:cNvPr id="14338" name="Subtitle 22"/>
          <p:cNvSpPr>
            <a:spLocks noGrp="1"/>
          </p:cNvSpPr>
          <p:nvPr>
            <p:ph type="subTitle" idx="1"/>
          </p:nvPr>
        </p:nvSpPr>
        <p:spPr>
          <a:xfrm>
            <a:off x="990600" y="4572000"/>
            <a:ext cx="7772400" cy="1295400"/>
          </a:xfrm>
        </p:spPr>
        <p:txBody>
          <a:bodyPr/>
          <a:lstStyle/>
          <a:p>
            <a:r>
              <a:rPr lang="en-US" altLang="en-US" sz="2400" b="1" dirty="0"/>
              <a:t>LXI Consortium Presentation</a:t>
            </a:r>
          </a:p>
          <a:p>
            <a:r>
              <a:rPr lang="en-US" altLang="en-US" sz="2400" b="1" dirty="0"/>
              <a:t>Aug 5, 2017</a:t>
            </a:r>
          </a:p>
        </p:txBody>
      </p:sp>
      <p:sp>
        <p:nvSpPr>
          <p:cNvPr id="2" name="Rectangle 1"/>
          <p:cNvSpPr/>
          <p:nvPr/>
        </p:nvSpPr>
        <p:spPr>
          <a:xfrm>
            <a:off x="990600" y="2598003"/>
            <a:ext cx="4572000" cy="830997"/>
          </a:xfrm>
          <a:prstGeom prst="rect">
            <a:avLst/>
          </a:prstGeom>
        </p:spPr>
        <p:txBody>
          <a:bodyPr>
            <a:spAutoFit/>
          </a:bodyPr>
          <a:lstStyle/>
          <a:p>
            <a:pPr marL="0" indent="0">
              <a:buNone/>
            </a:pPr>
            <a:r>
              <a:rPr lang="en-US" altLang="en-US" b="1" kern="0" dirty="0"/>
              <a:t>L</a:t>
            </a:r>
            <a:r>
              <a:rPr lang="en-US" altLang="en-US" kern="0" dirty="0"/>
              <a:t>AN e</a:t>
            </a:r>
            <a:r>
              <a:rPr lang="en-US" altLang="en-US" b="1" kern="0" dirty="0"/>
              <a:t>X</a:t>
            </a:r>
            <a:r>
              <a:rPr lang="en-US" altLang="en-US" kern="0" dirty="0"/>
              <a:t>tentions for </a:t>
            </a:r>
            <a:r>
              <a:rPr lang="en-US" altLang="en-US" b="1" kern="0" dirty="0"/>
              <a:t>I</a:t>
            </a:r>
            <a:r>
              <a:rPr lang="en-US" altLang="en-US" kern="0" dirty="0"/>
              <a:t>nstrumentation</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33400"/>
            <a:ext cx="2896527" cy="375608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357143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txBox="1">
            <a:spLocks noChangeArrowheads="1"/>
          </p:cNvSpPr>
          <p:nvPr/>
        </p:nvSpPr>
        <p:spPr bwMode="auto">
          <a:xfrm>
            <a:off x="1219200" y="914400"/>
            <a:ext cx="72786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2000" dirty="0"/>
              <a:t>High performance data transfers </a:t>
            </a:r>
          </a:p>
          <a:p>
            <a:r>
              <a:rPr lang="en-US" sz="2000" dirty="0"/>
              <a:t>Low cost, readily available infrastructure </a:t>
            </a:r>
          </a:p>
          <a:p>
            <a:r>
              <a:rPr lang="en-US" sz="2000" dirty="0"/>
              <a:t>Flexibility for wired or wireless communication </a:t>
            </a:r>
          </a:p>
          <a:p>
            <a:r>
              <a:rPr lang="en-US" sz="2000" dirty="0"/>
              <a:t>Local and Remote (synchronized) access </a:t>
            </a:r>
          </a:p>
          <a:p>
            <a:r>
              <a:rPr lang="en-US" sz="2000" dirty="0"/>
              <a:t>Abundance of multiple protocols for varied functionality </a:t>
            </a:r>
          </a:p>
          <a:p>
            <a:r>
              <a:rPr lang="en-US" sz="2000" dirty="0"/>
              <a:t>Ability to embed Web servers within each instrument</a:t>
            </a:r>
          </a:p>
          <a:p>
            <a:pPr marL="0" indent="0">
              <a:buNone/>
            </a:pPr>
            <a:endParaRPr lang="en-US" altLang="en-US" sz="2000" kern="0" dirty="0"/>
          </a:p>
          <a:p>
            <a:endParaRPr lang="en-US" altLang="en-US" sz="2000" kern="0" dirty="0"/>
          </a:p>
          <a:p>
            <a:pPr marL="0" indent="0">
              <a:buNone/>
            </a:pPr>
            <a:endParaRPr lang="en-US" altLang="en-US" sz="2000" kern="0" dirty="0"/>
          </a:p>
          <a:p>
            <a:pPr marL="0" indent="0">
              <a:buNone/>
            </a:pPr>
            <a:endParaRPr lang="en-US" altLang="en-US" sz="2000" kern="0" dirty="0"/>
          </a:p>
        </p:txBody>
      </p:sp>
      <p:sp>
        <p:nvSpPr>
          <p:cNvPr id="5" name="Title 1"/>
          <p:cNvSpPr>
            <a:spLocks noGrp="1"/>
          </p:cNvSpPr>
          <p:nvPr>
            <p:ph type="title"/>
          </p:nvPr>
        </p:nvSpPr>
        <p:spPr>
          <a:xfrm>
            <a:off x="533400" y="304800"/>
            <a:ext cx="8229600" cy="762000"/>
          </a:xfrm>
        </p:spPr>
        <p:txBody>
          <a:bodyPr/>
          <a:lstStyle/>
          <a:p>
            <a:r>
              <a:rPr lang="en-US" altLang="en-US" sz="2800" dirty="0"/>
              <a:t>LAN Features that enhance Test Systems</a:t>
            </a:r>
            <a:endParaRPr lang="en-US" altLang="en-US" dirty="0"/>
          </a:p>
        </p:txBody>
      </p:sp>
      <p:sp>
        <p:nvSpPr>
          <p:cNvPr id="3" name="AutoShape 5" descr="Image result for keysight dmm lxi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Image result for keysight dmm lxi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534"/>
          <a:stretch/>
        </p:blipFill>
        <p:spPr bwMode="auto">
          <a:xfrm>
            <a:off x="1904999" y="3937946"/>
            <a:ext cx="5201697" cy="2225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962546" y="3429000"/>
            <a:ext cx="7724254" cy="400110"/>
          </a:xfrm>
          <a:prstGeom prst="rect">
            <a:avLst/>
          </a:prstGeom>
          <a:noFill/>
        </p:spPr>
        <p:txBody>
          <a:bodyPr wrap="square" rtlCol="0">
            <a:spAutoFit/>
          </a:bodyPr>
          <a:lstStyle/>
          <a:p>
            <a:r>
              <a:rPr lang="en-US" sz="2000" b="1" dirty="0"/>
              <a:t>…adding LAN to an instrument is a start, but you need more</a:t>
            </a:r>
          </a:p>
        </p:txBody>
      </p:sp>
    </p:spTree>
    <p:extLst>
      <p:ext uri="{BB962C8B-B14F-4D97-AF65-F5344CB8AC3E}">
        <p14:creationId xmlns:p14="http://schemas.microsoft.com/office/powerpoint/2010/main" val="177438761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txBox="1">
            <a:spLocks noChangeArrowheads="1"/>
          </p:cNvSpPr>
          <p:nvPr/>
        </p:nvSpPr>
        <p:spPr bwMode="auto">
          <a:xfrm>
            <a:off x="1219200" y="914400"/>
            <a:ext cx="7278688" cy="188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altLang="en-US" sz="2000" kern="0" dirty="0"/>
              <a:t>All LXI Devices connect the same over LAN</a:t>
            </a:r>
          </a:p>
          <a:p>
            <a:r>
              <a:rPr lang="en-US" altLang="en-US" sz="2000" kern="0" dirty="0"/>
              <a:t>All LXI Devices have IVI Driver for quick programming</a:t>
            </a:r>
          </a:p>
          <a:p>
            <a:r>
              <a:rPr lang="en-US" altLang="en-US" sz="2000" kern="0" dirty="0"/>
              <a:t>Most LXI Devices have Web Monitoring/Control</a:t>
            </a:r>
          </a:p>
          <a:p>
            <a:r>
              <a:rPr lang="en-US" altLang="en-US" sz="2000" kern="0" dirty="0"/>
              <a:t>LXI stand-alone, LXI to PXI, and LXI to VXI choices</a:t>
            </a:r>
          </a:p>
          <a:p>
            <a:r>
              <a:rPr lang="en-US" altLang="en-US" sz="2000" kern="0" dirty="0"/>
              <a:t>Over 3600 Instruments are LXI Conformant</a:t>
            </a:r>
          </a:p>
          <a:p>
            <a:pPr marL="457200" lvl="1" indent="0">
              <a:buNone/>
            </a:pPr>
            <a:r>
              <a:rPr lang="en-US" altLang="en-US" sz="1600" kern="0" dirty="0"/>
              <a:t>…covering 50 product categories:</a:t>
            </a:r>
          </a:p>
          <a:p>
            <a:endParaRPr lang="en-US" altLang="en-US" sz="2000" kern="0" dirty="0"/>
          </a:p>
          <a:p>
            <a:endParaRPr lang="en-US" altLang="en-US" sz="2000" kern="0" dirty="0"/>
          </a:p>
          <a:p>
            <a:endParaRPr lang="en-US" altLang="en-US" sz="2000" kern="0" dirty="0"/>
          </a:p>
          <a:p>
            <a:pPr marL="0" indent="0">
              <a:buNone/>
            </a:pPr>
            <a:endParaRPr lang="en-US" altLang="en-US" sz="2000" kern="0" dirty="0"/>
          </a:p>
          <a:p>
            <a:pPr marL="0" indent="0">
              <a:buNone/>
            </a:pPr>
            <a:endParaRPr lang="en-US" altLang="en-US" sz="2000" kern="0" dirty="0"/>
          </a:p>
        </p:txBody>
      </p:sp>
      <p:sp>
        <p:nvSpPr>
          <p:cNvPr id="5" name="Title 1"/>
          <p:cNvSpPr>
            <a:spLocks noGrp="1"/>
          </p:cNvSpPr>
          <p:nvPr>
            <p:ph type="title"/>
          </p:nvPr>
        </p:nvSpPr>
        <p:spPr>
          <a:xfrm>
            <a:off x="533400" y="304800"/>
            <a:ext cx="8229600" cy="762000"/>
          </a:xfrm>
        </p:spPr>
        <p:txBody>
          <a:bodyPr/>
          <a:lstStyle/>
          <a:p>
            <a:r>
              <a:rPr lang="en-US" altLang="en-US" sz="2800" dirty="0"/>
              <a:t>LXI – more than just LAN-based Devices</a:t>
            </a:r>
            <a:endParaRPr lang="en-US" altLang="en-US" dirty="0"/>
          </a:p>
        </p:txBody>
      </p:sp>
      <p:sp>
        <p:nvSpPr>
          <p:cNvPr id="3" name="AutoShape 5" descr="Image result for keysight dmm lxi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Image result for keysight dmm lxi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200401"/>
            <a:ext cx="8480720" cy="2594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12084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304800"/>
            <a:ext cx="8229600" cy="762000"/>
          </a:xfrm>
        </p:spPr>
        <p:txBody>
          <a:bodyPr/>
          <a:lstStyle/>
          <a:p>
            <a:r>
              <a:rPr lang="en-US" altLang="en-US" sz="2800" dirty="0"/>
              <a:t>LXI expands Test System access</a:t>
            </a:r>
            <a:endParaRPr lang="en-US" altLang="en-US"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656" t="19994" r="23636"/>
          <a:stretch/>
        </p:blipFill>
        <p:spPr bwMode="auto">
          <a:xfrm>
            <a:off x="1295400" y="2133600"/>
            <a:ext cx="3001687" cy="2621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Image result for images of Keysight  test systems"/>
          <p:cNvPicPr>
            <a:picLocks noChangeAspect="1" noChangeArrowheads="1"/>
          </p:cNvPicPr>
          <p:nvPr/>
        </p:nvPicPr>
        <p:blipFill rotWithShape="1">
          <a:blip r:embed="rId4">
            <a:extLst>
              <a:ext uri="{28A0092B-C50C-407E-A947-70E740481C1C}">
                <a14:useLocalDpi xmlns:a14="http://schemas.microsoft.com/office/drawing/2010/main" val="0"/>
              </a:ext>
            </a:extLst>
          </a:blip>
          <a:srcRect l="14538" r="57222"/>
          <a:stretch/>
        </p:blipFill>
        <p:spPr bwMode="auto">
          <a:xfrm>
            <a:off x="6444738" y="284360"/>
            <a:ext cx="2041713" cy="22441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64184" y="2619004"/>
            <a:ext cx="2480257" cy="3476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09601" y="1222709"/>
            <a:ext cx="4648200" cy="400110"/>
          </a:xfrm>
          <a:prstGeom prst="rect">
            <a:avLst/>
          </a:prstGeom>
          <a:noFill/>
        </p:spPr>
        <p:txBody>
          <a:bodyPr wrap="square" rtlCol="0">
            <a:spAutoFit/>
          </a:bodyPr>
          <a:lstStyle/>
          <a:p>
            <a:r>
              <a:rPr lang="en-US" sz="2000" b="1" dirty="0"/>
              <a:t>You want to work here…</a:t>
            </a:r>
          </a:p>
        </p:txBody>
      </p:sp>
      <p:sp>
        <p:nvSpPr>
          <p:cNvPr id="12" name="TextBox 11"/>
          <p:cNvSpPr txBox="1"/>
          <p:nvPr/>
        </p:nvSpPr>
        <p:spPr>
          <a:xfrm>
            <a:off x="1367490" y="5381747"/>
            <a:ext cx="5871510" cy="707886"/>
          </a:xfrm>
          <a:prstGeom prst="rect">
            <a:avLst/>
          </a:prstGeom>
          <a:noFill/>
        </p:spPr>
        <p:txBody>
          <a:bodyPr wrap="square" rtlCol="0">
            <a:spAutoFit/>
          </a:bodyPr>
          <a:lstStyle/>
          <a:p>
            <a:r>
              <a:rPr lang="en-US" sz="2000" b="1" dirty="0"/>
              <a:t>…but your Test Systems are way over there</a:t>
            </a:r>
          </a:p>
          <a:p>
            <a:r>
              <a:rPr lang="en-US" sz="2000" b="1" dirty="0"/>
              <a:t>             …and in a noisy environment.</a:t>
            </a:r>
          </a:p>
        </p:txBody>
      </p:sp>
      <p:cxnSp>
        <p:nvCxnSpPr>
          <p:cNvPr id="3" name="Straight Arrow Connector 2"/>
          <p:cNvCxnSpPr/>
          <p:nvPr/>
        </p:nvCxnSpPr>
        <p:spPr bwMode="auto">
          <a:xfrm>
            <a:off x="4572000" y="3444339"/>
            <a:ext cx="2209800" cy="537171"/>
          </a:xfrm>
          <a:prstGeom prst="straightConnector1">
            <a:avLst/>
          </a:prstGeom>
          <a:solidFill>
            <a:schemeClr val="accent1"/>
          </a:solidFill>
          <a:ln w="19050" cap="flat" cmpd="sng" algn="ctr">
            <a:solidFill>
              <a:schemeClr val="tx1"/>
            </a:solidFill>
            <a:prstDash val="solid"/>
            <a:round/>
            <a:headEnd type="triangle" w="med" len="med"/>
            <a:tailEnd type="triangle"/>
          </a:ln>
          <a:effectLst/>
        </p:spPr>
      </p:cxnSp>
      <p:sp>
        <p:nvSpPr>
          <p:cNvPr id="6" name="TextBox 5"/>
          <p:cNvSpPr txBox="1"/>
          <p:nvPr/>
        </p:nvSpPr>
        <p:spPr>
          <a:xfrm>
            <a:off x="4953000" y="3505200"/>
            <a:ext cx="1371600" cy="400110"/>
          </a:xfrm>
          <a:prstGeom prst="rect">
            <a:avLst/>
          </a:prstGeom>
          <a:solidFill>
            <a:schemeClr val="bg1"/>
          </a:solidFill>
        </p:spPr>
        <p:txBody>
          <a:bodyPr wrap="square" rtlCol="0">
            <a:spAutoFit/>
          </a:bodyPr>
          <a:lstStyle/>
          <a:p>
            <a:r>
              <a:rPr lang="en-US" sz="2000" dirty="0"/>
              <a:t>60 meters</a:t>
            </a:r>
          </a:p>
        </p:txBody>
      </p:sp>
      <p:cxnSp>
        <p:nvCxnSpPr>
          <p:cNvPr id="17" name="Straight Arrow Connector 16"/>
          <p:cNvCxnSpPr>
            <a:endCxn id="2053" idx="1"/>
          </p:cNvCxnSpPr>
          <p:nvPr/>
        </p:nvCxnSpPr>
        <p:spPr bwMode="auto">
          <a:xfrm flipV="1">
            <a:off x="4572000" y="1406436"/>
            <a:ext cx="1872738" cy="1489164"/>
          </a:xfrm>
          <a:prstGeom prst="straightConnector1">
            <a:avLst/>
          </a:prstGeom>
          <a:solidFill>
            <a:schemeClr val="accent1"/>
          </a:solidFill>
          <a:ln w="19050" cap="flat" cmpd="sng" algn="ctr">
            <a:solidFill>
              <a:schemeClr val="tx1"/>
            </a:solidFill>
            <a:prstDash val="solid"/>
            <a:round/>
            <a:headEnd type="triangle" w="med" len="med"/>
            <a:tailEnd type="triangle"/>
          </a:ln>
          <a:effectLst/>
        </p:spPr>
      </p:cxnSp>
      <p:sp>
        <p:nvSpPr>
          <p:cNvPr id="18" name="TextBox 17"/>
          <p:cNvSpPr txBox="1"/>
          <p:nvPr/>
        </p:nvSpPr>
        <p:spPr>
          <a:xfrm>
            <a:off x="4684245" y="1733490"/>
            <a:ext cx="1411755" cy="400110"/>
          </a:xfrm>
          <a:prstGeom prst="rect">
            <a:avLst/>
          </a:prstGeom>
          <a:solidFill>
            <a:schemeClr val="bg1"/>
          </a:solidFill>
        </p:spPr>
        <p:txBody>
          <a:bodyPr wrap="square" rtlCol="0">
            <a:spAutoFit/>
          </a:bodyPr>
          <a:lstStyle/>
          <a:p>
            <a:r>
              <a:rPr lang="en-US" sz="2000" dirty="0"/>
              <a:t>14000 km</a:t>
            </a:r>
          </a:p>
        </p:txBody>
      </p:sp>
    </p:spTree>
    <p:extLst>
      <p:ext uri="{BB962C8B-B14F-4D97-AF65-F5344CB8AC3E}">
        <p14:creationId xmlns:p14="http://schemas.microsoft.com/office/powerpoint/2010/main" val="28805843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304800"/>
            <a:ext cx="8229600" cy="762000"/>
          </a:xfrm>
        </p:spPr>
        <p:txBody>
          <a:bodyPr/>
          <a:lstStyle/>
          <a:p>
            <a:r>
              <a:rPr lang="en-US" altLang="en-US" sz="2800" dirty="0"/>
              <a:t>Built-in Web Servers enhance productivity</a:t>
            </a:r>
            <a:endParaRPr lang="en-US" altLang="en-US" dirty="0"/>
          </a:p>
        </p:txBody>
      </p:sp>
      <p:sp>
        <p:nvSpPr>
          <p:cNvPr id="3" name="AutoShape 5" descr="Image result for keysight dmm lxi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Image result for keysight dmm lxi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838200"/>
            <a:ext cx="72448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207728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txBox="1">
            <a:spLocks noChangeArrowheads="1"/>
          </p:cNvSpPr>
          <p:nvPr/>
        </p:nvSpPr>
        <p:spPr bwMode="auto">
          <a:xfrm>
            <a:off x="1219200" y="914400"/>
            <a:ext cx="72786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2400" dirty="0"/>
              <a:t>PXIe Module Tester</a:t>
            </a:r>
          </a:p>
          <a:p>
            <a:r>
              <a:rPr lang="en-US" sz="2400" dirty="0"/>
              <a:t>Wind Tunnel Testing</a:t>
            </a:r>
          </a:p>
          <a:p>
            <a:r>
              <a:rPr lang="en-US" sz="2400" dirty="0"/>
              <a:t>Long Distance Testing</a:t>
            </a:r>
          </a:p>
          <a:p>
            <a:r>
              <a:rPr lang="en-US" sz="2400" dirty="0"/>
              <a:t>LXI Bridge Test Systems</a:t>
            </a:r>
          </a:p>
          <a:p>
            <a:pPr marL="0" indent="0">
              <a:buNone/>
            </a:pPr>
            <a:endParaRPr lang="en-US" altLang="en-US" sz="2400" kern="0" dirty="0"/>
          </a:p>
          <a:p>
            <a:endParaRPr lang="en-US" altLang="en-US" sz="2400" kern="0" dirty="0"/>
          </a:p>
          <a:p>
            <a:pPr marL="0" indent="0">
              <a:buNone/>
            </a:pPr>
            <a:endParaRPr lang="en-US" altLang="en-US" sz="2400" kern="0" dirty="0"/>
          </a:p>
          <a:p>
            <a:pPr marL="0" indent="0">
              <a:buNone/>
            </a:pPr>
            <a:endParaRPr lang="en-US" altLang="en-US" sz="2400" kern="0" dirty="0"/>
          </a:p>
        </p:txBody>
      </p:sp>
      <p:sp>
        <p:nvSpPr>
          <p:cNvPr id="5" name="Title 1"/>
          <p:cNvSpPr>
            <a:spLocks noGrp="1"/>
          </p:cNvSpPr>
          <p:nvPr>
            <p:ph type="title"/>
          </p:nvPr>
        </p:nvSpPr>
        <p:spPr>
          <a:xfrm>
            <a:off x="533400" y="304800"/>
            <a:ext cx="8229600" cy="762000"/>
          </a:xfrm>
        </p:spPr>
        <p:txBody>
          <a:bodyPr/>
          <a:lstStyle/>
          <a:p>
            <a:r>
              <a:rPr lang="en-US" altLang="en-US" sz="2800" dirty="0"/>
              <a:t>LXI–based Test System Examples</a:t>
            </a:r>
            <a:endParaRPr lang="en-US" altLang="en-US" dirty="0"/>
          </a:p>
        </p:txBody>
      </p:sp>
      <p:sp>
        <p:nvSpPr>
          <p:cNvPr id="3" name="AutoShape 5" descr="Image result for keysight dmm lxi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Image result for keysight dmm lxi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534"/>
          <a:stretch/>
        </p:blipFill>
        <p:spPr bwMode="auto">
          <a:xfrm>
            <a:off x="1253246" y="2743200"/>
            <a:ext cx="6747754" cy="2886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914400" y="5962984"/>
            <a:ext cx="7724254" cy="400110"/>
          </a:xfrm>
          <a:prstGeom prst="rect">
            <a:avLst/>
          </a:prstGeom>
          <a:noFill/>
        </p:spPr>
        <p:txBody>
          <a:bodyPr wrap="square" rtlCol="0">
            <a:spAutoFit/>
          </a:bodyPr>
          <a:lstStyle/>
          <a:p>
            <a:r>
              <a:rPr lang="en-US" sz="2000" b="1" dirty="0"/>
              <a:t>…hardly an application LXI-based products can’t address</a:t>
            </a:r>
          </a:p>
        </p:txBody>
      </p:sp>
    </p:spTree>
    <p:extLst>
      <p:ext uri="{BB962C8B-B14F-4D97-AF65-F5344CB8AC3E}">
        <p14:creationId xmlns:p14="http://schemas.microsoft.com/office/powerpoint/2010/main" val="279688468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304800"/>
            <a:ext cx="8229600" cy="762000"/>
          </a:xfrm>
        </p:spPr>
        <p:txBody>
          <a:bodyPr/>
          <a:lstStyle/>
          <a:p>
            <a:r>
              <a:rPr lang="en-US" altLang="en-US" sz="2800" dirty="0"/>
              <a:t>PXIe Module Tester</a:t>
            </a:r>
            <a:endParaRPr lang="en-US" altLang="en-US" dirty="0"/>
          </a:p>
        </p:txBody>
      </p:sp>
      <p:pic>
        <p:nvPicPr>
          <p:cNvPr id="6" name="Picture 5"/>
          <p:cNvPicPr/>
          <p:nvPr/>
        </p:nvPicPr>
        <p:blipFill>
          <a:blip r:embed="rId3" cstate="print"/>
          <a:srcRect/>
          <a:stretch>
            <a:fillRect/>
          </a:stretch>
        </p:blipFill>
        <p:spPr bwMode="auto">
          <a:xfrm>
            <a:off x="6019800" y="838200"/>
            <a:ext cx="2743200" cy="5086548"/>
          </a:xfrm>
          <a:prstGeom prst="rect">
            <a:avLst/>
          </a:prstGeom>
          <a:noFill/>
          <a:ln w="9525">
            <a:noFill/>
            <a:miter lim="800000"/>
            <a:headEnd/>
            <a:tailEnd/>
          </a:ln>
        </p:spPr>
      </p:pic>
      <p:sp>
        <p:nvSpPr>
          <p:cNvPr id="7" name="Rectangle 3"/>
          <p:cNvSpPr txBox="1">
            <a:spLocks noChangeArrowheads="1"/>
          </p:cNvSpPr>
          <p:nvPr/>
        </p:nvSpPr>
        <p:spPr bwMode="auto">
          <a:xfrm>
            <a:off x="1219200" y="914400"/>
            <a:ext cx="4800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2000" dirty="0"/>
              <a:t>Multichannel IQ Arbs</a:t>
            </a:r>
          </a:p>
          <a:p>
            <a:r>
              <a:rPr lang="en-US" sz="2000" dirty="0"/>
              <a:t>Multichannel Stimulus/Response</a:t>
            </a:r>
          </a:p>
          <a:p>
            <a:r>
              <a:rPr lang="en-US" sz="2000" dirty="0"/>
              <a:t>DC to multi-GHz signals</a:t>
            </a:r>
          </a:p>
          <a:p>
            <a:r>
              <a:rPr lang="en-US" sz="2000" dirty="0"/>
              <a:t>Matrix, uWave, and GP Switching</a:t>
            </a:r>
          </a:p>
          <a:p>
            <a:r>
              <a:rPr lang="en-US" sz="2000" dirty="0"/>
              <a:t>Power supply loads</a:t>
            </a:r>
          </a:p>
          <a:p>
            <a:r>
              <a:rPr lang="en-US" sz="2000" dirty="0"/>
              <a:t>Tests all PXI and PXIe triggering</a:t>
            </a:r>
          </a:p>
          <a:p>
            <a:endParaRPr lang="en-US" sz="2000" dirty="0"/>
          </a:p>
          <a:p>
            <a:pPr marL="0" indent="0">
              <a:buNone/>
            </a:pPr>
            <a:endParaRPr lang="en-US" sz="2000" dirty="0"/>
          </a:p>
          <a:p>
            <a:r>
              <a:rPr lang="en-US" sz="2000" dirty="0"/>
              <a:t>Uses Embedded PXIe Computer</a:t>
            </a:r>
          </a:p>
          <a:p>
            <a:r>
              <a:rPr lang="en-US" sz="2000" dirty="0"/>
              <a:t>Combines LXI, PXIe, USB, and GPIB</a:t>
            </a:r>
          </a:p>
          <a:p>
            <a:r>
              <a:rPr lang="en-US" sz="2000" dirty="0"/>
              <a:t>Test systems deployed in multiple locations in US and Asia</a:t>
            </a:r>
          </a:p>
          <a:p>
            <a:pPr marL="0" indent="0">
              <a:buNone/>
            </a:pPr>
            <a:endParaRPr lang="en-US" sz="2000" dirty="0"/>
          </a:p>
          <a:p>
            <a:pPr marL="0" indent="0">
              <a:buNone/>
            </a:pPr>
            <a:endParaRPr lang="en-US" altLang="en-US" sz="2000" kern="0" dirty="0"/>
          </a:p>
          <a:p>
            <a:endParaRPr lang="en-US" altLang="en-US" sz="2000" kern="0" dirty="0"/>
          </a:p>
          <a:p>
            <a:pPr marL="0" indent="0">
              <a:buNone/>
            </a:pPr>
            <a:endParaRPr lang="en-US" altLang="en-US" sz="2000" kern="0" dirty="0"/>
          </a:p>
          <a:p>
            <a:pPr marL="0" indent="0">
              <a:buNone/>
            </a:pPr>
            <a:endParaRPr lang="en-US" altLang="en-US" sz="2000" kern="0" dirty="0"/>
          </a:p>
        </p:txBody>
      </p:sp>
    </p:spTree>
    <p:extLst>
      <p:ext uri="{BB962C8B-B14F-4D97-AF65-F5344CB8AC3E}">
        <p14:creationId xmlns:p14="http://schemas.microsoft.com/office/powerpoint/2010/main" val="336461505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txBox="1">
            <a:spLocks noChangeArrowheads="1"/>
          </p:cNvSpPr>
          <p:nvPr/>
        </p:nvSpPr>
        <p:spPr bwMode="auto">
          <a:xfrm>
            <a:off x="938150" y="990600"/>
            <a:ext cx="78248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altLang="en-US" sz="2000" kern="0" dirty="0"/>
              <a:t>Remote Login to the Test System PC </a:t>
            </a:r>
          </a:p>
          <a:p>
            <a:r>
              <a:rPr lang="en-US" altLang="en-US" sz="2000" kern="0" dirty="0"/>
              <a:t>LXI Devices on test system share a separate LAN with PC</a:t>
            </a:r>
          </a:p>
          <a:p>
            <a:r>
              <a:rPr lang="en-US" altLang="en-US" sz="2000" kern="0" dirty="0"/>
              <a:t>IVI Drivers provide quick access to LXI Device functionality</a:t>
            </a:r>
          </a:p>
          <a:p>
            <a:r>
              <a:rPr lang="en-US" altLang="en-US" sz="2000" kern="0" dirty="0"/>
              <a:t>Monitor/debug code via Web Pages</a:t>
            </a:r>
          </a:p>
          <a:p>
            <a:endParaRPr lang="en-US" altLang="en-US" sz="2000" kern="0" dirty="0"/>
          </a:p>
          <a:p>
            <a:pPr marL="0" indent="0">
              <a:buNone/>
            </a:pPr>
            <a:endParaRPr lang="en-US" altLang="en-US" sz="2000" kern="0" dirty="0"/>
          </a:p>
          <a:p>
            <a:pPr marL="0" indent="0">
              <a:buNone/>
            </a:pPr>
            <a:endParaRPr lang="en-US" altLang="en-US" sz="2000" kern="0" dirty="0"/>
          </a:p>
          <a:p>
            <a:pPr marL="0" indent="0">
              <a:buNone/>
            </a:pPr>
            <a:endParaRPr lang="en-US" altLang="en-US" sz="2000" kern="0" dirty="0"/>
          </a:p>
        </p:txBody>
      </p:sp>
      <p:sp>
        <p:nvSpPr>
          <p:cNvPr id="5" name="Title 1"/>
          <p:cNvSpPr>
            <a:spLocks noGrp="1"/>
          </p:cNvSpPr>
          <p:nvPr>
            <p:ph type="title"/>
          </p:nvPr>
        </p:nvSpPr>
        <p:spPr>
          <a:xfrm>
            <a:off x="533400" y="304800"/>
            <a:ext cx="8229600" cy="762000"/>
          </a:xfrm>
        </p:spPr>
        <p:txBody>
          <a:bodyPr/>
          <a:lstStyle/>
          <a:p>
            <a:r>
              <a:rPr lang="en-US" altLang="en-US" sz="2800" dirty="0"/>
              <a:t>PXIe Module Tester</a:t>
            </a:r>
            <a:endParaRPr lang="en-US" altLang="en-US" dirty="0"/>
          </a:p>
        </p:txBody>
      </p:sp>
      <p:sp>
        <p:nvSpPr>
          <p:cNvPr id="3" name="AutoShape 5" descr="Image result for keysight dmm lxi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Image result for keysight dmm lxi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905125"/>
            <a:ext cx="5846307"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705600" y="3477167"/>
            <a:ext cx="1143000" cy="646331"/>
          </a:xfrm>
          <a:prstGeom prst="rect">
            <a:avLst/>
          </a:prstGeom>
          <a:noFill/>
        </p:spPr>
        <p:txBody>
          <a:bodyPr wrap="square" rtlCol="0">
            <a:spAutoFit/>
          </a:bodyPr>
          <a:lstStyle/>
          <a:p>
            <a:r>
              <a:rPr lang="en-US" sz="1800" dirty="0"/>
              <a:t>Test</a:t>
            </a:r>
          </a:p>
          <a:p>
            <a:r>
              <a:rPr lang="en-US" sz="1800" dirty="0"/>
              <a:t>Program</a:t>
            </a:r>
          </a:p>
        </p:txBody>
      </p:sp>
      <p:sp>
        <p:nvSpPr>
          <p:cNvPr id="14" name="TextBox 13"/>
          <p:cNvSpPr txBox="1"/>
          <p:nvPr/>
        </p:nvSpPr>
        <p:spPr>
          <a:xfrm>
            <a:off x="7619999" y="5029200"/>
            <a:ext cx="1314203" cy="646331"/>
          </a:xfrm>
          <a:prstGeom prst="rect">
            <a:avLst/>
          </a:prstGeom>
          <a:noFill/>
        </p:spPr>
        <p:txBody>
          <a:bodyPr wrap="square" rtlCol="0">
            <a:spAutoFit/>
          </a:bodyPr>
          <a:lstStyle/>
          <a:p>
            <a:r>
              <a:rPr lang="en-US" sz="1800" dirty="0"/>
              <a:t>Web Page</a:t>
            </a:r>
          </a:p>
          <a:p>
            <a:r>
              <a:rPr lang="en-US" sz="1800" dirty="0"/>
              <a:t>Switching</a:t>
            </a:r>
          </a:p>
        </p:txBody>
      </p:sp>
      <p:sp>
        <p:nvSpPr>
          <p:cNvPr id="15" name="TextBox 14"/>
          <p:cNvSpPr txBox="1"/>
          <p:nvPr/>
        </p:nvSpPr>
        <p:spPr>
          <a:xfrm>
            <a:off x="90363" y="4123498"/>
            <a:ext cx="1292225" cy="646331"/>
          </a:xfrm>
          <a:prstGeom prst="rect">
            <a:avLst/>
          </a:prstGeom>
          <a:solidFill>
            <a:schemeClr val="bg1"/>
          </a:solidFill>
        </p:spPr>
        <p:txBody>
          <a:bodyPr wrap="square" rtlCol="0">
            <a:spAutoFit/>
          </a:bodyPr>
          <a:lstStyle/>
          <a:p>
            <a:r>
              <a:rPr lang="en-US" sz="1800" dirty="0"/>
              <a:t>Web Page</a:t>
            </a:r>
          </a:p>
          <a:p>
            <a:r>
              <a:rPr lang="en-US" sz="1800" dirty="0"/>
              <a:t>Scope</a:t>
            </a:r>
          </a:p>
        </p:txBody>
      </p:sp>
      <p:cxnSp>
        <p:nvCxnSpPr>
          <p:cNvPr id="8" name="Straight Arrow Connector 7"/>
          <p:cNvCxnSpPr/>
          <p:nvPr/>
        </p:nvCxnSpPr>
        <p:spPr bwMode="auto">
          <a:xfrm flipV="1">
            <a:off x="1066800" y="4306669"/>
            <a:ext cx="533400" cy="323165"/>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cxnSp>
        <p:nvCxnSpPr>
          <p:cNvPr id="17" name="Straight Arrow Connector 16"/>
          <p:cNvCxnSpPr>
            <a:stCxn id="6" idx="1"/>
          </p:cNvCxnSpPr>
          <p:nvPr/>
        </p:nvCxnSpPr>
        <p:spPr bwMode="auto">
          <a:xfrm flipH="1">
            <a:off x="7162800" y="3800333"/>
            <a:ext cx="542800" cy="323166"/>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cxnSp>
        <p:nvCxnSpPr>
          <p:cNvPr id="20" name="Straight Arrow Connector 19"/>
          <p:cNvCxnSpPr/>
          <p:nvPr/>
        </p:nvCxnSpPr>
        <p:spPr bwMode="auto">
          <a:xfrm flipH="1" flipV="1">
            <a:off x="5105400" y="5190782"/>
            <a:ext cx="2504208" cy="161584"/>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419960201"/>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056&quot;&gt;&lt;/object&gt;&lt;object type=&quot;2&quot; unique_id=&quot;10057&quot;&gt;&lt;object type=&quot;3&quot; unique_id=&quot;10058&quot;&gt;&lt;property id=&quot;20148&quot; value=&quot;5&quot;/&gt;&lt;property id=&quot;20300&quot; value=&quot;Slide 1 - &amp;quot;State of the LXI Consortium&amp;quot;&quot;/&gt;&lt;property id=&quot;20307&quot; value=&quot;256&quot;/&gt;&lt;/object&gt;&lt;object type=&quot;3&quot; unique_id=&quot;10059&quot;&gt;&lt;property id=&quot;20148&quot; value=&quot;5&quot;/&gt;&lt;property id=&quot;20300&quot; value=&quot;Slide 2 - &amp;quot;Topics&amp;quot;&quot;/&gt;&lt;property id=&quot;20307&quot; value=&quot;257&quot;/&gt;&lt;/object&gt;&lt;object type=&quot;3&quot; unique_id=&quot;10132&quot;&gt;&lt;property id=&quot;20148&quot; value=&quot;5&quot;/&gt;&lt;property id=&quot;20300&quot; value=&quot;Slide 3 - &amp;quot;New Products&amp;quot;&quot;/&gt;&lt;property id=&quot;20307&quot; value=&quot;258&quot;/&gt;&lt;/object&gt;&lt;object type=&quot;3&quot; unique_id=&quot;10133&quot;&gt;&lt;property id=&quot;20148&quot; value=&quot;5&quot;/&gt;&lt;property id=&quot;20300&quot; value=&quot;Slide 5 - &amp;quot;New Members, Universities&amp;quot;&quot;/&gt;&lt;property id=&quot;20307&quot; value=&quot;259&quot;/&gt;&lt;/object&gt;&lt;object type=&quot;3&quot; unique_id=&quot;10134&quot;&gt;&lt;property id=&quot;20148&quot; value=&quot;5&quot;/&gt;&lt;property id=&quot;20300&quot; value=&quot;Slide 6 - &amp;quot;New Test House&amp;quot;&quot;/&gt;&lt;property id=&quot;20307&quot; value=&quot;260&quot;/&gt;&lt;/object&gt;&lt;object type=&quot;3&quot; unique_id=&quot;10135&quot;&gt;&lt;property id=&quot;20148&quot; value=&quot;5&quot;/&gt;&lt;property id=&quot;20300&quot; value=&quot;Slide 7 - &amp;quot;Transition to LXI Rev 1.3&amp;quot;&quot;/&gt;&lt;property id=&quot;20307&quot; value=&quot;261&quot;/&gt;&lt;/object&gt;&lt;object type=&quot;3&quot; unique_id=&quot;10136&quot;&gt;&lt;property id=&quot;20148&quot; value=&quot;5&quot;/&gt;&lt;property id=&quot;20300&quot; value=&quot;Slide 8 - &amp;quot;Key Activities&amp;quot;&quot;/&gt;&lt;property id=&quot;20307&quot; value=&quot;262&quot;/&gt;&lt;/object&gt;&lt;object type=&quot;3&quot; unique_id=&quot;10137&quot;&gt;&lt;property id=&quot;20148&quot; value=&quot;5&quot;/&gt;&lt;property id=&quot;20300&quot; value=&quot;Slide 4&quot;/&gt;&lt;property id=&quot;20307&quot; value=&quot;264&quot;/&gt;&lt;/object&gt;&lt;object type=&quot;3&quot; unique_id=&quot;10148&quot;&gt;&lt;property id=&quot;20148&quot; value=&quot;5&quot;/&gt;&lt;property id=&quot;20300&quot; value=&quot;Slide 9 - &amp;quot;Up Next . . .&amp;quot;&quot;/&gt;&lt;property id=&quot;20307&quot; value=&quot;265&quot;/&gt;&lt;/object&gt;&lt;object type=&quot;3&quot; unique_id=&quot;10952&quot;&gt;&lt;property id=&quot;20148&quot; value=&quot;5&quot;/&gt;&lt;property id=&quot;20300&quot; value=&quot;Slide 10 - &amp;quot;Why Ethernet? Why LXI?&amp;quot;&quot;/&gt;&lt;property id=&quot;20307&quot; value=&quot;266&quot;/&gt;&lt;/object&gt;&lt;object type=&quot;3&quot; unique_id=&quot;10953&quot;&gt;&lt;property id=&quot;20148&quot; value=&quot;5&quot;/&gt;&lt;property id=&quot;20300&quot; value=&quot;Slide 11 - &amp;quot;Why LXI in Advanced Test Systems?&amp;quot;&quot;/&gt;&lt;property id=&quot;20307&quot; value=&quot;267&quot;/&gt;&lt;/object&gt;&lt;object type=&quot;3&quot; unique_id=&quot;10954&quot;&gt;&lt;property id=&quot;20148&quot; value=&quot;5&quot;/&gt;&lt;property id=&quot;20300&quot; value=&quot;Slide 12 - &amp;quot;Why Ethernet for ATE Systems?&amp;quot;&quot;/&gt;&lt;property id=&quot;20307&quot; value=&quot;268&quot;/&gt;&lt;/object&gt;&lt;object type=&quot;3&quot; unique_id=&quot;10955&quot;&gt;&lt;property id=&quot;20148&quot; value=&quot;5&quot;/&gt;&lt;property id=&quot;20300&quot; value=&quot;Slide 13 - &amp;quot;Why Ethernet for ATE Systems?&amp;#x0D;&amp;#x0A;Stability&amp;quot;&quot;/&gt;&lt;property id=&quot;20307&quot; value=&quot;269&quot;/&gt;&lt;/object&gt;&lt;object type=&quot;3&quot; unique_id=&quot;10956&quot;&gt;&lt;property id=&quot;20148&quot; value=&quot;5&quot;/&gt;&lt;property id=&quot;20300&quot; value=&quot;Slide 14 - &amp;quot;Why Ethernet for ATE Systems?&amp;#x0D;&amp;#x0A;Flexibility&amp;quot;&quot;/&gt;&lt;property id=&quot;20307&quot; value=&quot;270&quot;/&gt;&lt;/object&gt;&lt;object type=&quot;3&quot; unique_id=&quot;10957&quot;&gt;&lt;property id=&quot;20148&quot; value=&quot;5&quot;/&gt;&lt;property id=&quot;20300&quot; value=&quot;Slide 15 - &amp;quot;Why Ethernet for ATE Systems?&amp;#x0D;&amp;#x0A;Leverage the Telecom Wave&amp;quot;&quot;/&gt;&lt;property id=&quot;20307&quot; value=&quot;271&quot;/&gt;&lt;/object&gt;&lt;object type=&quot;3&quot; unique_id=&quot;10958&quot;&gt;&lt;property id=&quot;20148&quot; value=&quot;5&quot;/&gt;&lt;property id=&quot;20300&quot; value=&quot;Slide 16 - &amp;quot;Why Ethernet for ATE Systems?&amp;#x0D;&amp;#x0A;Reduce Interconnect Costs&amp;quot;&quot;/&gt;&lt;property id=&quot;20307&quot; value=&quot;272&quot;/&gt;&lt;/object&gt;&lt;object type=&quot;3&quot; unique_id=&quot;10959&quot;&gt;&lt;property id=&quot;20148&quot; value=&quot;5&quot;/&gt;&lt;property id=&quot;20300&quot; value=&quot;Slide 17 - &amp;quot;You Need More Than Just Ethernet&amp;quot;&quot;/&gt;&lt;property id=&quot;20307&quot; value=&quot;273&quot;/&gt;&lt;/object&gt;&lt;object type=&quot;3&quot; unique_id=&quot;10960&quot;&gt;&lt;property id=&quot;20148&quot; value=&quot;5&quot;/&gt;&lt;property id=&quot;20300&quot; value=&quot;Slide 18 - &amp;quot;Hundreds of LAN Options…&amp;quot;&quot;/&gt;&lt;property id=&quot;20307&quot; value=&quot;274&quot;/&gt;&lt;/object&gt;&lt;object type=&quot;3&quot; unique_id=&quot;10961&quot;&gt;&lt;property id=&quot;20148&quot; value=&quot;5&quot;/&gt;&lt;property id=&quot;20300&quot; value=&quot;Slide 19 - &amp;quot;LXI extends Ethernet to T&amp;amp;M&amp;quot;&quot;/&gt;&lt;property id=&quot;20307&quot; value=&quot;275&quot;/&gt;&lt;/object&gt;&lt;object type=&quot;3&quot; unique_id=&quot;10962&quot;&gt;&lt;property id=&quot;20148&quot; value=&quot;5&quot;/&gt;&lt;property id=&quot;20300&quot; value=&quot;Slide 20 - &amp;quot;LXI Complements Existing T&amp;amp;M Systems&amp;quot;&quot;/&gt;&lt;property id=&quot;20307&quot; value=&quot;276&quot;/&gt;&lt;/object&gt;&lt;object type=&quot;3&quot; unique_id=&quot;10963&quot;&gt;&lt;property id=&quot;20148&quot; value=&quot;5&quot;/&gt;&lt;property id=&quot;20300&quot; value=&quot;Slide 21 - &amp;quot;LXI Goes Beyond Basic Connectivity&amp;quot;&quot;/&gt;&lt;property id=&quot;20307&quot; value=&quot;277&quot;/&gt;&lt;/object&gt;&lt;object type=&quot;3&quot; unique_id=&quot;10964&quot;&gt;&lt;property id=&quot;20148&quot; value=&quot;5&quot;/&gt;&lt;property id=&quot;20300&quot; value=&quot;Slide 22 - &amp;quot;Things We’ve Learned&amp;quot;&quot;/&gt;&lt;property id=&quot;20307&quot; value=&quot;278&quot;/&gt;&lt;/object&gt;&lt;object type=&quot;3&quot; unique_id=&quot;10965&quot;&gt;&lt;property id=&quot;20148&quot; value=&quot;5&quot;/&gt;&lt;property id=&quot;20300&quot; value=&quot;Slide 23 - &amp;quot;LXI Is Part of an Advanced Test System&amp;quot;&quot;/&gt;&lt;property id=&quot;20307&quot; value=&quot;279&quot;/&gt;&lt;/object&gt;&lt;object type=&quot;3&quot; unique_id=&quot;10966&quot;&gt;&lt;property id=&quot;20148&quot; value=&quot;5&quot;/&gt;&lt;property id=&quot;20300&quot; value=&quot;Slide 24 - &amp;quot;Up Next. . .&amp;quot;&quot;/&gt;&lt;property id=&quot;20307&quot; value=&quot;280&quot;/&gt;&lt;/object&gt;&lt;object type=&quot;3&quot; unique_id=&quot;10967&quot;&gt;&lt;property id=&quot;20148&quot; value=&quot;5&quot;/&gt;&lt;property id=&quot;20300&quot; value=&quot;Slide 25 - &amp;quot;Introducing LXI to Your IT Department&amp;#x0D;&amp;#x0A;&amp;#x0D;&amp;#x0A;Bob Stasonis – Pickering Interfaces&amp;#x0D;&amp;#x0A;LXI Board of Directors&amp;#x0D;&amp;#x0A;Bob.Stasonis@pic&quot;/&gt;&lt;property id=&quot;20307&quot; value=&quot;281&quot;/&gt;&lt;/object&gt;&lt;object type=&quot;3&quot; unique_id=&quot;10968&quot;&gt;&lt;property id=&quot;20148&quot; value=&quot;5&quot;/&gt;&lt;property id=&quot;20300&quot; value=&quot;Slide 26 - &amp;quot;Topics&amp;quot;&quot;/&gt;&lt;property id=&quot;20307&quot; value=&quot;282&quot;/&gt;&lt;/object&gt;&lt;object type=&quot;3&quot; unique_id=&quot;10969&quot;&gt;&lt;property id=&quot;20148&quot; value=&quot;5&quot;/&gt;&lt;property id=&quot;20300&quot; value=&quot;Slide 27 - &amp;quot;The World of IT&amp;quot;&quot;/&gt;&lt;property id=&quot;20307&quot; value=&quot;283&quot;/&gt;&lt;/object&gt;&lt;object type=&quot;3&quot; unique_id=&quot;10970&quot;&gt;&lt;property id=&quot;20148&quot; value=&quot;5&quot;/&gt;&lt;property id=&quot;20300&quot; value=&quot;Slide 28 - &amp;quot;That Was Then…&amp;quot;&quot;/&gt;&lt;property id=&quot;20307&quot; value=&quot;284&quot;/&gt;&lt;/object&gt;&lt;object type=&quot;3&quot; unique_id=&quot;10971&quot;&gt;&lt;property id=&quot;20148&quot; value=&quot;5&quot;/&gt;&lt;property id=&quot;20300&quot; value=&quot;Slide 29 - &amp;quot;This is Now…&amp;quot;&quot;/&gt;&lt;property id=&quot;20307&quot; value=&quot;285&quot;/&gt;&lt;/object&gt;&lt;object type=&quot;3&quot; unique_id=&quot;10972&quot;&gt;&lt;property id=&quot;20148&quot; value=&quot;5&quot;/&gt;&lt;property id=&quot;20300&quot; value=&quot;Slide 30 - &amp;quot;LXI and Networking&amp;quot;&quot;/&gt;&lt;property id=&quot;20307&quot; value=&quot;286&quot;/&gt;&lt;/object&gt;&lt;object type=&quot;3&quot; unique_id=&quot;10973&quot;&gt;&lt;property id=&quot;20148&quot; value=&quot;5&quot;/&gt;&lt;property id=&quot;20300&quot; value=&quot;Slide 31 - &amp;quot;Example of Things Gone Wrong&amp;quot;&quot;/&gt;&lt;property id=&quot;20307&quot; value=&quot;287&quot;/&gt;&lt;/object&gt;&lt;object type=&quot;3&quot; unique_id=&quot;10974&quot;&gt;&lt;property id=&quot;20148&quot; value=&quot;5&quot;/&gt;&lt;property id=&quot;20300&quot; value=&quot;Slide 32 - &amp;quot;&amp;amp;#x09;&amp;quot;&quot;/&gt;&lt;property id=&quot;20307&quot; value=&quot;288&quot;/&gt;&lt;/object&gt;&lt;object type=&quot;3&quot; unique_id=&quot;10975&quot;&gt;&lt;property id=&quot;20148&quot; value=&quot;5&quot;/&gt;&lt;property id=&quot;20300&quot; value=&quot;Slide 33 - &amp;quot;&amp;amp;#x09;&amp;quot;&quot;/&gt;&lt;property id=&quot;20307&quot; value=&quot;289&quot;/&gt;&lt;/object&gt;&lt;object type=&quot;3&quot; unique_id=&quot;10976&quot;&gt;&lt;property id=&quot;20148&quot; value=&quot;5&quot;/&gt;&lt;property id=&quot;20300&quot; value=&quot;Slide 34 - &amp;quot;&amp;amp;#x09;&amp;quot;&quot;/&gt;&lt;property id=&quot;20307&quot; value=&quot;290&quot;/&gt;&lt;/object&gt;&lt;object type=&quot;3&quot; unique_id=&quot;10977&quot;&gt;&lt;property id=&quot;20148&quot; value=&quot;5&quot;/&gt;&lt;property id=&quot;20300&quot; value=&quot;Slide 35 - &amp;quot;&amp;amp;#x09;&amp;quot;&quot;/&gt;&lt;property id=&quot;20307&quot; value=&quot;291&quot;/&gt;&lt;/object&gt;&lt;object type=&quot;3&quot; unique_id=&quot;10978&quot;&gt;&lt;property id=&quot;20148&quot; value=&quot;5&quot;/&gt;&lt;property id=&quot;20300&quot; value=&quot;Slide 36 - &amp;quot;Early Involvement with IT&amp;quot;&quot;/&gt;&lt;property id=&quot;20307&quot; value=&quot;292&quot;/&gt;&lt;/object&gt;&lt;object type=&quot;3&quot; unique_id=&quot;10979&quot;&gt;&lt;property id=&quot;20148&quot; value=&quot;5&quot;/&gt;&lt;property id=&quot;20300&quot; value=&quot;Slide 37 - &amp;quot;Early Involvement with IT&amp;quot;&quot;/&gt;&lt;property id=&quot;20307&quot; value=&quot;293&quot;/&gt;&lt;/object&gt;&lt;object type=&quot;3&quot; unique_id=&quot;10980&quot;&gt;&lt;property id=&quot;20148&quot; value=&quot;5&quot;/&gt;&lt;property id=&quot;20300&quot; value=&quot;Slide 38 - &amp;quot;Network Security&amp;quot;&quot;/&gt;&lt;property id=&quot;20307&quot; value=&quot;294&quot;/&gt;&lt;/object&gt;&lt;object type=&quot;3&quot; unique_id=&quot;10981&quot;&gt;&lt;property id=&quot;20148&quot; value=&quot;5&quot;/&gt;&lt;property id=&quot;20300&quot; value=&quot;Slide 39 - &amp;quot;Conclusions&amp;quot;&quot;/&gt;&lt;property id=&quot;20307&quot; value=&quot;295&quot;/&gt;&lt;/object&gt;&lt;object type=&quot;3&quot; unique_id=&quot;10982&quot;&gt;&lt;property id=&quot;20148&quot; value=&quot;5&quot;/&gt;&lt;property id=&quot;20300&quot; value=&quot;Slide 40 - &amp;quot;Next Up . . .&amp;quot;&quot;/&gt;&lt;property id=&quot;20307&quot; value=&quot;296&quot;/&gt;&lt;/object&gt;&lt;object type=&quot;3&quot; unique_id=&quot;10983&quot;&gt;&lt;property id=&quot;20148&quot; value=&quot;5&quot;/&gt;&lt;property id=&quot;20300&quot; value=&quot;Slide 41 - &amp;quot;LXI Instrument Connections&amp;#x0D;&amp;#x0A;&amp;quot;&quot;/&gt;&lt;property id=&quot;20307&quot; value=&quot;297&quot;/&gt;&lt;/object&gt;&lt;object type=&quot;3&quot; unique_id=&quot;10984&quot;&gt;&lt;property id=&quot;20148&quot; value=&quot;5&quot;/&gt;&lt;property id=&quot;20300&quot; value=&quot;Slide 42 - &amp;quot;What is LXI?&amp;quot;&quot;/&gt;&lt;property id=&quot;20307&quot; value=&quot;298&quot;/&gt;&lt;/object&gt;&lt;object type=&quot;3&quot; unique_id=&quot;10985&quot;&gt;&lt;property id=&quot;20148&quot; value=&quot;5&quot;/&gt;&lt;property id=&quot;20300&quot; value=&quot;Slide 43 - &amp;quot;What Separates a LAN Instrument from an LXI Instrument?&amp;quot;&quot;/&gt;&lt;property id=&quot;20307&quot; value=&quot;299&quot;/&gt;&lt;/object&gt;&lt;object type=&quot;3&quot; unique_id=&quot;10986&quot;&gt;&lt;property id=&quot;20148&quot; value=&quot;5&quot;/&gt;&lt;property id=&quot;20300&quot; value=&quot;Slide 44 - &amp;quot;LXI Advantages&amp;#x0D;&amp;#x0A;“It’s About Your Time”&amp;quot;&quot;/&gt;&lt;property id=&quot;20307&quot; value=&quot;300&quot;/&gt;&lt;/object&gt;&lt;object type=&quot;3&quot; unique_id=&quot;10987&quot;&gt;&lt;property id=&quot;20148&quot; value=&quot;5&quot;/&gt;&lt;property id=&quot;20300&quot; value=&quot;Slide 45 - &amp;quot;A Recommended Configuration for Setup:&amp;#x0D;&amp;#x0A;That should not upset your I.T. department!&amp;quot;&quot;/&gt;&lt;property id=&quot;20307&quot; value=&quot;301&quot;/&gt;&lt;/object&gt;&lt;object type=&quot;3&quot; unique_id=&quot;10988&quot;&gt;&lt;property id=&quot;20148&quot; value=&quot;5&quot;/&gt;&lt;property id=&quot;20300&quot; value=&quot;Slide 46 - &amp;quot;Why Use a Router?&amp;quot;&quot;/&gt;&lt;property id=&quot;20307&quot; value=&quot;302&quot;/&gt;&lt;/object&gt;&lt;object type=&quot;3&quot; unique_id=&quot;10989&quot;&gt;&lt;property id=&quot;20148&quot; value=&quot;5&quot;/&gt;&lt;property id=&quot;20300&quot; value=&quot;Slide 47 - &amp;quot;Building an ATE System–What You’ll Need:&amp;quot;&quot;/&gt;&lt;property id=&quot;20307&quot; value=&quot;303&quot;/&gt;&lt;/object&gt;&lt;object type=&quot;3&quot; unique_id=&quot;10990&quot;&gt;&lt;property id=&quot;20148&quot; value=&quot;5&quot;/&gt;&lt;property id=&quot;20300&quot; value=&quot;Slide 48 - &amp;quot;Steps to Connect and Configure &amp;#x0D;&amp;#x0A;Your System&amp;quot;&quot;/&gt;&lt;property id=&quot;20307&quot; value=&quot;304&quot;/&gt;&lt;/object&gt;&lt;object type=&quot;3&quot; unique_id=&quot;10991&quot;&gt;&lt;property id=&quot;20148&quot; value=&quot;5&quot;/&gt;&lt;property id=&quot;20300&quot; value=&quot;Slide 49 - &amp;quot;Setting Up Port Forwarding on a &amp;#x0D;&amp;#x0A;D-Link DI-624&amp;quot;&quot;/&gt;&lt;property id=&quot;20307&quot; value=&quot;305&quot;/&gt;&lt;/object&gt;&lt;object type=&quot;3&quot; unique_id=&quot;10992&quot;&gt;&lt;property id=&quot;20148&quot; value=&quot;5&quot;/&gt;&lt;property id=&quot;20300&quot; value=&quot;Slide 50 - &amp;quot;What Kind of Router Should You Use?&amp;quot;&quot;/&gt;&lt;property id=&quot;20307&quot; value=&quot;306&quot;/&gt;&lt;/object&gt;&lt;object type=&quot;3&quot; unique_id=&quot;10993&quot;&gt;&lt;property id=&quot;20148&quot; value=&quot;5&quot;/&gt;&lt;property id=&quot;20300&quot; value=&quot;Slide 51 - &amp;quot;Configuring Instruments:&amp;quot;&quot;/&gt;&lt;property id=&quot;20307&quot; value=&quot;307&quot;/&gt;&lt;/object&gt;&lt;object type=&quot;3&quot; unique_id=&quot;10994&quot;&gt;&lt;property id=&quot;20148&quot; value=&quot;5&quot;/&gt;&lt;property id=&quot;20300&quot; value=&quot;Slide 52 - &amp;quot;Setting the Alias Function in Agilent IO Libraries&amp;quot;&quot;/&gt;&lt;property id=&quot;20307&quot; value=&quot;308&quot;/&gt;&lt;/object&gt;&lt;object type=&quot;3&quot; unique_id=&quot;10995&quot;&gt;&lt;property id=&quot;20148&quot; value=&quot;5&quot;/&gt;&lt;property id=&quot;20300&quot; value=&quot;Slide 53 - &amp;quot;Integrating Your Existing Equipment&amp;quot;&quot;/&gt;&lt;property id=&quot;20307&quot; value=&quot;309&quot;/&gt;&lt;/object&gt;&lt;object type=&quot;3&quot; unique_id=&quot;10996&quot;&gt;&lt;property id=&quot;20148&quot; value=&quot;5&quot;/&gt;&lt;property id=&quot;20300&quot; value=&quot;Slide 54 - &amp;quot;Connecting Non-LAN Equipment&amp;quot;&quot;/&gt;&lt;property id=&quot;20307&quot; value=&quot;310&quot;/&gt;&lt;/object&gt;&lt;object type=&quot;3&quot; unique_id=&quot;10997&quot;&gt;&lt;property id=&quot;20148&quot; value=&quot;5&quot;/&gt;&lt;property id=&quot;20300&quot; value=&quot;Slide 55 - &amp;quot;Compatibility Modes Make Conversion from  GPIB Instruments to LAN Simple&amp;quot;&quot;/&gt;&lt;property id=&quot;20307&quot; value=&quot;311&quot;/&gt;&lt;/object&gt;&lt;object type=&quot;3&quot; unique_id=&quot;10998&quot;&gt;&lt;property id=&quot;20148&quot; value=&quot;5&quot;/&gt;&lt;property id=&quot;20300&quot; value=&quot;Slide 56 - &amp;quot;Software Migration: GPIB to LXI Example&amp;quot;&quot;/&gt;&lt;property id=&quot;20307&quot; value=&quot;312&quot;/&gt;&lt;/object&gt;&lt;object type=&quot;3&quot; unique_id=&quot;10999&quot;&gt;&lt;property id=&quot;20148&quot; value=&quot;5&quot;/&gt;&lt;property id=&quot;20300&quot; value=&quot;Slide 57 - &amp;quot;Software Migration Using IVI Drivers…&amp;quot;&quot;/&gt;&lt;property id=&quot;20307&quot; value=&quot;313&quot;/&gt;&lt;/object&gt;&lt;object type=&quot;3&quot; unique_id=&quot;11000&quot;&gt;&lt;property id=&quot;20148&quot; value=&quot;5&quot;/&gt;&lt;property id=&quot;20300&quot; value=&quot;Slide 58 - &amp;quot;LXI Network Topologies&amp;quot;&quot;/&gt;&lt;property id=&quot;20307&quot; value=&quot;314&quot;/&gt;&lt;/object&gt;&lt;object type=&quot;3&quot; unique_id=&quot;11001&quot;&gt;&lt;property id=&quot;20148&quot; value=&quot;5&quot;/&gt;&lt;property id=&quot;20300&quot; value=&quot;Slide 59 - &amp;quot;Additional Information&amp;quot;&quot;/&gt;&lt;property id=&quot;20307&quot; value=&quot;315&quot;/&gt;&lt;/object&gt;&lt;object type=&quot;3&quot; unique_id=&quot;11002&quot;&gt;&lt;property id=&quot;20148&quot; value=&quot;5&quot;/&gt;&lt;property id=&quot;20300&quot; value=&quot;Slide 60 - &amp;quot;Next Up. . .&amp;quot;&quot;/&gt;&lt;property id=&quot;20307&quot; value=&quot;316&quot;/&gt;&lt;/object&gt;&lt;object type=&quot;3&quot; unique_id=&quot;11003&quot;&gt;&lt;property id=&quot;20148&quot; value=&quot;5&quot;/&gt;&lt;property id=&quot;20300&quot; value=&quot;Slide 61 - &amp;quot;Taking LXI to the Next Level&amp;quot;&quot;/&gt;&lt;property id=&quot;20307&quot; value=&quot;317&quot;/&gt;&lt;/object&gt;&lt;object type=&quot;3&quot; unique_id=&quot;11004&quot;&gt;&lt;property id=&quot;20148&quot; value=&quot;5&quot;/&gt;&lt;property id=&quot;20300&quot; value=&quot;Slide 62 - &amp;quot;Traditional Rack/Stack Communications&amp;#x0D;&amp;#x0A; &amp;quot;&quot;/&gt;&lt;property id=&quot;20307&quot; value=&quot;318&quot;/&gt;&lt;/object&gt;&lt;object type=&quot;3&quot; unique_id=&quot;11005&quot;&gt;&lt;property id=&quot;20148&quot; value=&quot;5&quot;/&gt;&lt;property id=&quot;20300&quot; value=&quot;Slide 63&quot;/&gt;&lt;property id=&quot;20307&quot; value=&quot;319&quot;/&gt;&lt;/object&gt;&lt;object type=&quot;3&quot; unique_id=&quot;11006&quot;&gt;&lt;property id=&quot;20148&quot; value=&quot;5&quot;/&gt;&lt;property id=&quot;20300&quot; value=&quot;Slide 64 - &amp;quot;The LXI Class Hierarchy&amp;quot;&quot;/&gt;&lt;property id=&quot;20307&quot; value=&quot;320&quot;/&gt;&lt;/object&gt;&lt;object type=&quot;3&quot; unique_id=&quot;11007&quot;&gt;&lt;property id=&quot;20148&quot; value=&quot;5&quot;/&gt;&lt;property id=&quot;20300&quot; value=&quot;Slide 65 - &amp;quot;Synchronizing LXI Test Systems…&amp;#x0D;&amp;#x0A;LXI Class B delivers efficient system performance&amp;quot;&quot;/&gt;&lt;property id=&quot;20307&quot; value=&quot;321&quot;/&gt;&lt;/object&gt;&lt;object type=&quot;3&quot; unique_id=&quot;11008&quot;&gt;&lt;property id=&quot;20148&quot; value=&quot;5&quot;/&gt;&lt;property id=&quot;20300&quot; value=&quot;Slide 66 - &amp;quot;Class B&amp;#x0D;&amp;#x0A;Adding a Uniform/Precise Notion of Time&amp;quot;&quot;/&gt;&lt;property id=&quot;20307&quot; value=&quot;322&quot;/&gt;&lt;/object&gt;&lt;object type=&quot;3&quot; unique_id=&quot;11009&quot;&gt;&lt;property id=&quot;20148&quot; value=&quot;5&quot;/&gt;&lt;property id=&quot;20300&quot; value=&quot;Slide 67 - &amp;quot;IEEE-1588 – The Class B Core&amp;#x0D;&amp;#x0A;One Master Keeps Time&amp;#x0D;&amp;#x0A;&amp;quot;&quot;/&gt;&lt;property id=&quot;20307&quot; value=&quot;323&quot;/&gt;&lt;/object&gt;&lt;object type=&quot;3&quot; unique_id=&quot;11010&quot;&gt;&lt;property id=&quot;20148&quot; value=&quot;5&quot;/&gt;&lt;property id=&quot;20300&quot; value=&quot;Slide 68 - &amp;quot;Test System Performance&amp;#x0D;&amp;#x0A;System-Level Characterization&amp;quot;&quot;/&gt;&lt;property id=&quot;20307&quot; value=&quot;324&quot;/&gt;&lt;/object&gt;&lt;object type=&quot;3&quot; unique_id=&quot;11011&quot;&gt;&lt;property id=&quot;20148&quot; value=&quot;5&quot;/&gt;&lt;property id=&quot;20300&quot; value=&quot;Slide 69 - &amp;quot;Class B to Class A&amp;#x0D;&amp;#x0A;Adding a Precision Hardware-Based Interface&amp;quot;&quot;/&gt;&lt;property id=&quot;20307&quot; value=&quot;325&quot;/&gt;&lt;/object&gt;&lt;object type=&quot;3&quot; unique_id=&quot;11012&quot;&gt;&lt;property id=&quot;20148&quot; value=&quot;5&quot;/&gt;&lt;property id=&quot;20300&quot; value=&quot;Slide 70 - &amp;quot;Class A Trigger Bus&amp;#x0D;&amp;#x0A;An intuitive programming model&amp;quot;&quot;/&gt;&lt;property id=&quot;20307&quot; value=&quot;326&quot;/&gt;&lt;/object&gt;&lt;object type=&quot;3&quot; unique_id=&quot;11013&quot;&gt;&lt;property id=&quot;20148&quot; value=&quot;5&quot;/&gt;&lt;property id=&quot;20300&quot; value=&quot;Slide 71 - &amp;quot;Step Up to Class A . . .&amp;quot;&quot;/&gt;&lt;property id=&quot;20307&quot; value=&quot;327&quot;/&gt;&lt;/object&gt;&lt;object type=&quot;3&quot; unique_id=&quot;11014&quot;&gt;&lt;property id=&quot;20148&quot; value=&quot;5&quot;/&gt;&lt;property id=&quot;20300&quot; value=&quot;Slide 72 - &amp;quot;Distributing Large-Scale DAQ&amp;#x0D;&amp;#x0A;The Problem&amp;quot;&quot;/&gt;&lt;property id=&quot;20307&quot; value=&quot;328&quot;/&gt;&lt;/object&gt;&lt;object type=&quot;3&quot; unique_id=&quot;11015&quot;&gt;&lt;property id=&quot;20148&quot; value=&quot;5&quot;/&gt;&lt;property id=&quot;20300&quot; value=&quot;Slide 73 - &amp;quot;LXI Class A – Problem Solver&amp;#x0D;&amp;#x0A;Aircraft wing fatigue testing&amp;quot;&quot;/&gt;&lt;property id=&quot;20307&quot; value=&quot;329&quot;/&gt;&lt;/object&gt;&lt;object type=&quot;3&quot; unique_id=&quot;11016&quot;&gt;&lt;property id=&quot;20148&quot; value=&quot;5&quot;/&gt;&lt;property id=&quot;20300&quot; value=&quot;Slide 74 - &amp;quot;Class A for Hybrid Systems&amp;quot;&quot;/&gt;&lt;property id=&quot;20307&quot; value=&quot;330&quot;/&gt;&lt;/object&gt;&lt;object type=&quot;3&quot; unique_id=&quot;11017&quot;&gt;&lt;property id=&quot;20148&quot; value=&quot;5&quot;/&gt;&lt;property id=&quot;20300&quot; value=&quot;Slide 75 - &amp;quot;LXI Class A and B Summary&amp;#x0D;&amp;#x0A;Benefits of a backplane – and it can be distributed!&amp;quot;&quot;/&gt;&lt;property id=&quot;20307&quot; value=&quot;331&quot;/&gt;&lt;/object&gt;&lt;object type=&quot;3&quot; unique_id=&quot;11018&quot;&gt;&lt;property id=&quot;20148&quot; value=&quot;5&quot;/&gt;&lt;property id=&quot;20300&quot; value=&quot;Slide 76 - &amp;quot;Up Next . . .&amp;quot;&quot;/&gt;&lt;property id=&quot;20307&quot; value=&quot;332&quot;/&gt;&lt;/object&gt;&lt;/object&gt;&lt;/object&gt;&lt;/database&gt;"/>
  <p:tag name="SECTOMILLISECCONVERTED" val="1"/>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3661</TotalTime>
  <Words>1922</Words>
  <Application>Microsoft Office PowerPoint</Application>
  <PresentationFormat>On-screen Show (4:3)</PresentationFormat>
  <Paragraphs>174</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Blank Presentation</vt:lpstr>
      <vt:lpstr>Test Systems Using LXI</vt:lpstr>
      <vt:lpstr>Test Systems Using LXI</vt:lpstr>
      <vt:lpstr>LAN Features that enhance Test Systems</vt:lpstr>
      <vt:lpstr>LXI – more than just LAN-based Devices</vt:lpstr>
      <vt:lpstr>LXI expands Test System access</vt:lpstr>
      <vt:lpstr>Built-in Web Servers enhance productivity</vt:lpstr>
      <vt:lpstr>LXI–based Test System Examples</vt:lpstr>
      <vt:lpstr>PXIe Module Tester</vt:lpstr>
      <vt:lpstr>PXIe Module Tester</vt:lpstr>
      <vt:lpstr>Wind Tunnel Testing </vt:lpstr>
      <vt:lpstr>Wind Tunnel Testing</vt:lpstr>
      <vt:lpstr>Group Delay Testing – using LXI Event Messaging</vt:lpstr>
      <vt:lpstr>PowerPoint Presentation</vt:lpstr>
      <vt:lpstr>PowerPoint Presentation</vt:lpstr>
      <vt:lpstr>Next Steps – Guides/Videos for Using LXI</vt:lpstr>
    </vt:vector>
  </TitlesOfParts>
  <Company>Spinks Business Graphics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LXI PowerpointTemplate</dc:title>
  <dc:creator>LXI</dc:creator>
  <cp:lastModifiedBy>Funovation</cp:lastModifiedBy>
  <cp:revision>295</cp:revision>
  <cp:lastPrinted>2017-08-05T20:23:42Z</cp:lastPrinted>
  <dcterms:created xsi:type="dcterms:W3CDTF">2009-03-17T17:02:10Z</dcterms:created>
  <dcterms:modified xsi:type="dcterms:W3CDTF">2017-08-06T15:50:02Z</dcterms:modified>
</cp:coreProperties>
</file>